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heme/theme3.xml" ContentType="application/vnd.openxmlformats-officedocument.them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3" r:id="rId2"/>
  </p:sldMasterIdLst>
  <p:notesMasterIdLst>
    <p:notesMasterId r:id="rId24"/>
  </p:notesMasterIdLst>
  <p:sldIdLst>
    <p:sldId id="259" r:id="rId3"/>
    <p:sldId id="552" r:id="rId4"/>
    <p:sldId id="602" r:id="rId5"/>
    <p:sldId id="295" r:id="rId6"/>
    <p:sldId id="605" r:id="rId7"/>
    <p:sldId id="655" r:id="rId8"/>
    <p:sldId id="620" r:id="rId9"/>
    <p:sldId id="656" r:id="rId10"/>
    <p:sldId id="657" r:id="rId11"/>
    <p:sldId id="631" r:id="rId12"/>
    <p:sldId id="614" r:id="rId13"/>
    <p:sldId id="610" r:id="rId14"/>
    <p:sldId id="639" r:id="rId15"/>
    <p:sldId id="630" r:id="rId16"/>
    <p:sldId id="637" r:id="rId17"/>
    <p:sldId id="638" r:id="rId18"/>
    <p:sldId id="635" r:id="rId19"/>
    <p:sldId id="646" r:id="rId20"/>
    <p:sldId id="645" r:id="rId21"/>
    <p:sldId id="647" r:id="rId22"/>
    <p:sldId id="649" r:id="rId2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4" d="100"/>
          <a:sy n="64" d="100"/>
        </p:scale>
        <p:origin x="-726" y="-108"/>
      </p:cViewPr>
      <p:guideLst>
        <p:guide orient="horz" pos="2258"/>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2022-02-14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1"/>
            <a:ext cx="5486400" cy="3600451"/>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3902578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2.xml"/><Relationship Id="rId5" Type="http://schemas.openxmlformats.org/officeDocument/2006/relationships/tags" Target="../tags/tag10.xml"/><Relationship Id="rId4" Type="http://schemas.openxmlformats.org/officeDocument/2006/relationships/tags" Target="../tags/tag9.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2.xml"/><Relationship Id="rId5" Type="http://schemas.openxmlformats.org/officeDocument/2006/relationships/tags" Target="../tags/tag15.xml"/><Relationship Id="rId4" Type="http://schemas.openxmlformats.org/officeDocument/2006/relationships/tags" Target="../tags/tag14.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slideMaster" Target="../slideMasters/slideMaster2.xml"/><Relationship Id="rId5" Type="http://schemas.openxmlformats.org/officeDocument/2006/relationships/tags" Target="../tags/tag20.xml"/><Relationship Id="rId4" Type="http://schemas.openxmlformats.org/officeDocument/2006/relationships/tags" Target="../tags/tag19.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23.xml"/><Relationship Id="rId7" Type="http://schemas.openxmlformats.org/officeDocument/2006/relationships/slideMaster" Target="../slideMasters/slideMaster2.xml"/><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34.xml"/><Relationship Id="rId3" Type="http://schemas.openxmlformats.org/officeDocument/2006/relationships/tags" Target="../tags/tag29.xml"/><Relationship Id="rId7" Type="http://schemas.openxmlformats.org/officeDocument/2006/relationships/tags" Target="../tags/tag33.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tags" Target="../tags/tag32.xml"/><Relationship Id="rId5" Type="http://schemas.openxmlformats.org/officeDocument/2006/relationships/tags" Target="../tags/tag31.xml"/><Relationship Id="rId4" Type="http://schemas.openxmlformats.org/officeDocument/2006/relationships/tags" Target="../tags/tag30.xml"/><Relationship Id="rId9"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slideMaster" Target="../slideMasters/slideMaster2.xml"/><Relationship Id="rId4" Type="http://schemas.openxmlformats.org/officeDocument/2006/relationships/tags" Target="../tags/tag38.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tags" Target="../tags/tag39.xml"/><Relationship Id="rId4"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44.xml"/><Relationship Id="rId7" Type="http://schemas.openxmlformats.org/officeDocument/2006/relationships/slideMaster" Target="../slideMasters/slideMaster2.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slideMaster" Target="../slideMasters/slideMaster2.xml"/><Relationship Id="rId5" Type="http://schemas.openxmlformats.org/officeDocument/2006/relationships/tags" Target="../tags/tag52.xml"/><Relationship Id="rId4" Type="http://schemas.openxmlformats.org/officeDocument/2006/relationships/tags" Target="../tags/tag51.xml"/></Relationships>
</file>

<file path=ppt/slideLayouts/_rels/slideLayout24.xml.rels><?xml version="1.0" encoding="UTF-8" standalone="yes"?>
<Relationships xmlns="http://schemas.openxmlformats.org/package/2006/relationships"><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tags" Target="../tags/tag53.xml"/><Relationship Id="rId5" Type="http://schemas.openxmlformats.org/officeDocument/2006/relationships/slideMaster" Target="../slideMasters/slideMaster2.xml"/><Relationship Id="rId4" Type="http://schemas.openxmlformats.org/officeDocument/2006/relationships/tags" Target="../tags/tag56.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59.xm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slideMaster" Target="../slideMasters/slideMaster2.xml"/><Relationship Id="rId5" Type="http://schemas.openxmlformats.org/officeDocument/2006/relationships/tags" Target="../tags/tag61.xml"/><Relationship Id="rId4" Type="http://schemas.openxmlformats.org/officeDocument/2006/relationships/tags" Target="../tags/tag60.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2022-02-14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t>2022-02-14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2022-02-14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2022-02-14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2022-02-14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2022-02-14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2022-02-14</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2022-02-14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2022-02-14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2022-02-14</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2022-02-14</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t>2022-02-14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2022-02-14</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2022-02-14</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dirty="0">
              <a:sym typeface="+mn-ea"/>
            </a:endParaRPr>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2022-02-14</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2022-02-14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2022-02-14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2022-02-14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2022-02-14</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t>2022-02-14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t>2022-02-14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t>2022-02-14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2022-02-14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1588135" y="576580"/>
            <a:ext cx="9765665" cy="1114425"/>
          </a:xfrm>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t>2022-02-14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pic>
        <p:nvPicPr>
          <p:cNvPr id="8" name="图片 7" descr="微信图片_20210918103836"/>
          <p:cNvPicPr>
            <a:picLocks noChangeAspect="1"/>
          </p:cNvPicPr>
          <p:nvPr userDrawn="1"/>
        </p:nvPicPr>
        <p:blipFill>
          <a:blip r:embed="rId2" cstate="print"/>
          <a:stretch>
            <a:fillRect/>
          </a:stretch>
        </p:blipFill>
        <p:spPr>
          <a:xfrm>
            <a:off x="10714355" y="0"/>
            <a:ext cx="1391920" cy="139192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t>2022-02-14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t>2022-02-14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theme" Target="../theme/theme2.xml"/><Relationship Id="rId18" Type="http://schemas.openxmlformats.org/officeDocument/2006/relationships/tags" Target="../tags/tag5.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tags" Target="../tags/tag4.xml"/><Relationship Id="rId2" Type="http://schemas.openxmlformats.org/officeDocument/2006/relationships/slideLayout" Target="../slideLayouts/slideLayout16.xml"/><Relationship Id="rId16" Type="http://schemas.openxmlformats.org/officeDocument/2006/relationships/tags" Target="../tags/tag3.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ags" Target="../tags/tag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t>2022-02-14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t>‹#›</a:t>
            </a:fld>
            <a:endParaRPr lang="zh-CN" altLang="en-US"/>
          </a:p>
        </p:txBody>
      </p:sp>
      <p:pic>
        <p:nvPicPr>
          <p:cNvPr id="7" name="图片 6" descr="微信图片_20210918103836"/>
          <p:cNvPicPr>
            <a:picLocks noChangeAspect="1"/>
          </p:cNvPicPr>
          <p:nvPr userDrawn="1"/>
        </p:nvPicPr>
        <p:blipFill>
          <a:blip r:embed="rId16" cstate="print"/>
          <a:stretch>
            <a:fillRect/>
          </a:stretch>
        </p:blipFill>
        <p:spPr>
          <a:xfrm>
            <a:off x="10621645" y="67945"/>
            <a:ext cx="1391920" cy="139192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charset="-122"/>
              </a:defRPr>
            </a:lvl1pPr>
          </a:lstStyle>
          <a:p>
            <a:fld id="{760FBDFE-C587-4B4C-A407-44438C67B59E}" type="datetimeFigureOut">
              <a:rPr lang="zh-CN" altLang="en-US" smtClean="0"/>
              <a:t>2022-02-14</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charset="-122"/>
              </a:defRPr>
            </a:lvl1pPr>
          </a:lstStyle>
          <a:p>
            <a:fld id="{49AE70B2-8BF9-45C0-BB95-33D1B9D3A854}" type="slidenum">
              <a:rPr lang="zh-CN" altLang="en-US" smtClean="0"/>
              <a:t>‹#›</a:t>
            </a:fld>
            <a:endParaRPr lang="zh-CN" altLang="en-US" dirty="0"/>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5.xml"/><Relationship Id="rId1" Type="http://schemas.openxmlformats.org/officeDocument/2006/relationships/tags" Target="../tags/tag6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2021&#24180;%20.xls" TargetMode="External"/><Relationship Id="rId2" Type="http://schemas.openxmlformats.org/officeDocument/2006/relationships/slideLayout" Target="../slideLayouts/slideLayout10.xml"/><Relationship Id="rId1" Type="http://schemas.openxmlformats.org/officeDocument/2006/relationships/tags" Target="../tags/tag6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63.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277620"/>
            <a:ext cx="9144000" cy="1800860"/>
          </a:xfrm>
        </p:spPr>
        <p:txBody>
          <a:bodyPr>
            <a:normAutofit/>
          </a:bodyPr>
          <a:lstStyle/>
          <a:p>
            <a:pPr algn="ctr"/>
            <a:r>
              <a:rPr lang="zh-CN" altLang="en-US">
                <a:sym typeface="+mn-ea"/>
              </a:rPr>
              <a:t>基金会</a:t>
            </a:r>
            <a:r>
              <a:rPr lang="en-US" altLang="zh-CN">
                <a:sym typeface="+mn-ea"/>
              </a:rPr>
              <a:t>2021</a:t>
            </a:r>
            <a:r>
              <a:rPr lang="zh-CN" altLang="en-US">
                <a:sym typeface="+mn-ea"/>
              </a:rPr>
              <a:t>年</a:t>
            </a:r>
            <a:r>
              <a:rPr lang="zh-CN" altLang="en-US"/>
              <a:t>工作总结</a:t>
            </a:r>
            <a:br>
              <a:rPr lang="zh-CN" altLang="en-US"/>
            </a:br>
            <a:r>
              <a:rPr lang="en-US" altLang="zh-CN"/>
              <a:t>2022</a:t>
            </a:r>
            <a:r>
              <a:rPr lang="zh-CN" altLang="en-US"/>
              <a:t>年工作计划</a:t>
            </a:r>
          </a:p>
        </p:txBody>
      </p:sp>
      <p:sp>
        <p:nvSpPr>
          <p:cNvPr id="3" name="副标题 2"/>
          <p:cNvSpPr>
            <a:spLocks noGrp="1"/>
          </p:cNvSpPr>
          <p:nvPr>
            <p:ph type="subTitle" idx="1"/>
          </p:nvPr>
        </p:nvSpPr>
        <p:spPr>
          <a:xfrm>
            <a:off x="1524000" y="3077937"/>
            <a:ext cx="9144000" cy="2901224"/>
          </a:xfrm>
        </p:spPr>
        <p:txBody>
          <a:bodyPr>
            <a:normAutofit/>
          </a:bodyPr>
          <a:lstStyle/>
          <a:p>
            <a:endParaRPr lang="zh-CN" altLang="en-US" dirty="0"/>
          </a:p>
          <a:p>
            <a:endParaRPr lang="zh-CN" altLang="en-US" dirty="0"/>
          </a:p>
          <a:p>
            <a:endParaRPr lang="zh-CN"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604520"/>
          </a:xfrm>
        </p:spPr>
        <p:txBody>
          <a:bodyPr>
            <a:normAutofit fontScale="90000"/>
          </a:bodyPr>
          <a:lstStyle/>
          <a:p>
            <a:r>
              <a:rPr lang="zh-CN" altLang="en-US" dirty="0" smtClean="0">
                <a:sym typeface="+mn-ea"/>
              </a:rPr>
              <a:t/>
            </a:r>
            <a:br>
              <a:rPr lang="zh-CN" altLang="en-US" dirty="0" smtClean="0">
                <a:sym typeface="+mn-ea"/>
              </a:rPr>
            </a:br>
            <a:r>
              <a:rPr lang="zh-CN" altLang="en-US" dirty="0" smtClean="0">
                <a:sym typeface="+mn-ea"/>
              </a:rPr>
              <a:t>其他方面工作</a:t>
            </a:r>
            <a:r>
              <a:rPr lang="zh-CN" altLang="en-US" dirty="0"/>
              <a:t/>
            </a:r>
            <a:br>
              <a:rPr lang="zh-CN" altLang="en-US" dirty="0"/>
            </a:br>
            <a:endParaRPr lang="zh-CN" altLang="en-US"/>
          </a:p>
        </p:txBody>
      </p:sp>
      <p:sp>
        <p:nvSpPr>
          <p:cNvPr id="3" name="内容占位符 2"/>
          <p:cNvSpPr>
            <a:spLocks noGrp="1"/>
          </p:cNvSpPr>
          <p:nvPr>
            <p:ph idx="1"/>
          </p:nvPr>
        </p:nvSpPr>
        <p:spPr>
          <a:xfrm>
            <a:off x="838200" y="1075055"/>
            <a:ext cx="10515600" cy="5102225"/>
          </a:xfrm>
        </p:spPr>
        <p:txBody>
          <a:bodyPr>
            <a:normAutofit/>
          </a:bodyPr>
          <a:lstStyle/>
          <a:p>
            <a:pPr fontAlgn="auto">
              <a:lnSpc>
                <a:spcPct val="140000"/>
              </a:lnSpc>
              <a:buFont typeface="Wingdings" panose="05000000000000000000" charset="0"/>
              <a:buChar char="p"/>
            </a:pPr>
            <a:r>
              <a:rPr lang="zh-CN" altLang="en-US" sz="2000">
                <a:latin typeface="宋体" panose="02010600030101010101" pitchFamily="2" charset="-122"/>
                <a:ea typeface="宋体" panose="02010600030101010101" pitchFamily="2" charset="-122"/>
                <a:cs typeface="宋体" panose="02010600030101010101" pitchFamily="2" charset="-122"/>
                <a:sym typeface="+mn-ea"/>
              </a:rPr>
              <a:t>配合医院工作之需，</a:t>
            </a:r>
            <a:r>
              <a:rPr lang="zh-CN" altLang="en-US" sz="2000">
                <a:latin typeface="宋体" panose="02010600030101010101" pitchFamily="2" charset="-122"/>
                <a:ea typeface="宋体" panose="02010600030101010101" pitchFamily="2" charset="-122"/>
                <a:cs typeface="宋体" panose="02010600030101010101" pitchFamily="2" charset="-122"/>
              </a:rPr>
              <a:t>与自治区残疾人联合基金会联系，从“残基会”为银川国龙医院申请了免费赠送的“残疾”用轮椅50个</a:t>
            </a:r>
          </a:p>
          <a:p>
            <a:pPr fontAlgn="auto">
              <a:lnSpc>
                <a:spcPct val="140000"/>
              </a:lnSpc>
              <a:buFont typeface="Wingdings" panose="05000000000000000000" charset="0"/>
              <a:buChar char="p"/>
            </a:pPr>
            <a:r>
              <a:rPr lang="en-US" altLang="zh-CN" sz="2000" dirty="0" smtClean="0">
                <a:latin typeface="宋体" panose="02010600030101010101" pitchFamily="2" charset="-122"/>
                <a:ea typeface="宋体" panose="02010600030101010101" pitchFamily="2" charset="-122"/>
                <a:cs typeface="宋体" panose="02010600030101010101" pitchFamily="2" charset="-122"/>
                <a:sym typeface="+mn-ea"/>
              </a:rPr>
              <a:t>2020</a:t>
            </a:r>
            <a:r>
              <a:rPr lang="zh-CN" altLang="en-US" sz="2000" dirty="0" smtClean="0">
                <a:latin typeface="宋体" panose="02010600030101010101" pitchFamily="2" charset="-122"/>
                <a:ea typeface="宋体" panose="02010600030101010101" pitchFamily="2" charset="-122"/>
                <a:cs typeface="宋体" panose="02010600030101010101" pitchFamily="2" charset="-122"/>
                <a:sym typeface="+mn-ea"/>
              </a:rPr>
              <a:t>年</a:t>
            </a:r>
            <a:r>
              <a:rPr lang="en-US" altLang="zh-CN" sz="2000" dirty="0" smtClean="0">
                <a:latin typeface="宋体" panose="02010600030101010101" pitchFamily="2" charset="-122"/>
                <a:ea typeface="宋体" panose="02010600030101010101" pitchFamily="2" charset="-122"/>
                <a:cs typeface="宋体" panose="02010600030101010101" pitchFamily="2" charset="-122"/>
                <a:sym typeface="+mn-ea"/>
              </a:rPr>
              <a:t>12</a:t>
            </a:r>
            <a:r>
              <a:rPr lang="zh-CN" altLang="en-US" sz="2000" dirty="0" smtClean="0">
                <a:latin typeface="宋体" panose="02010600030101010101" pitchFamily="2" charset="-122"/>
                <a:ea typeface="宋体" panose="02010600030101010101" pitchFamily="2" charset="-122"/>
                <a:cs typeface="宋体" panose="02010600030101010101" pitchFamily="2" charset="-122"/>
                <a:sym typeface="+mn-ea"/>
              </a:rPr>
              <a:t>月民政</a:t>
            </a:r>
            <a:r>
              <a:rPr lang="zh-CN" altLang="zh-CN" sz="2000" dirty="0" smtClean="0">
                <a:latin typeface="宋体" panose="02010600030101010101" pitchFamily="2" charset="-122"/>
                <a:ea typeface="宋体" panose="02010600030101010101" pitchFamily="2" charset="-122"/>
                <a:cs typeface="宋体" panose="02010600030101010101" pitchFamily="2" charset="-122"/>
                <a:sym typeface="+mn-ea"/>
              </a:rPr>
              <a:t>厅委托宁夏天华会计事务所对我会</a:t>
            </a:r>
            <a:r>
              <a:rPr lang="en-US" altLang="zh-CN" sz="2000" dirty="0" smtClean="0">
                <a:latin typeface="宋体" panose="02010600030101010101" pitchFamily="2" charset="-122"/>
                <a:ea typeface="宋体" panose="02010600030101010101" pitchFamily="2" charset="-122"/>
                <a:cs typeface="宋体" panose="02010600030101010101" pitchFamily="2" charset="-122"/>
                <a:sym typeface="+mn-ea"/>
              </a:rPr>
              <a:t>2016</a:t>
            </a:r>
            <a:r>
              <a:rPr lang="zh-CN" altLang="zh-CN" sz="2000" dirty="0" smtClean="0">
                <a:latin typeface="宋体" panose="02010600030101010101" pitchFamily="2" charset="-122"/>
                <a:ea typeface="宋体" panose="02010600030101010101" pitchFamily="2" charset="-122"/>
                <a:cs typeface="宋体" panose="02010600030101010101" pitchFamily="2" charset="-122"/>
                <a:sym typeface="+mn-ea"/>
              </a:rPr>
              <a:t>年</a:t>
            </a:r>
            <a:r>
              <a:rPr lang="en-US" altLang="zh-CN" sz="2000" dirty="0" smtClean="0">
                <a:latin typeface="宋体" panose="02010600030101010101" pitchFamily="2" charset="-122"/>
                <a:ea typeface="宋体" panose="02010600030101010101" pitchFamily="2" charset="-122"/>
                <a:cs typeface="宋体" panose="02010600030101010101" pitchFamily="2" charset="-122"/>
                <a:sym typeface="+mn-ea"/>
              </a:rPr>
              <a:t>1</a:t>
            </a:r>
            <a:r>
              <a:rPr lang="zh-CN" altLang="zh-CN" sz="2000" dirty="0" smtClean="0">
                <a:latin typeface="宋体" panose="02010600030101010101" pitchFamily="2" charset="-122"/>
                <a:ea typeface="宋体" panose="02010600030101010101" pitchFamily="2" charset="-122"/>
                <a:cs typeface="宋体" panose="02010600030101010101" pitchFamily="2" charset="-122"/>
                <a:sym typeface="+mn-ea"/>
              </a:rPr>
              <a:t>月</a:t>
            </a:r>
            <a:r>
              <a:rPr lang="en-US" altLang="zh-CN" sz="2000" dirty="0" smtClean="0">
                <a:latin typeface="宋体" panose="02010600030101010101" pitchFamily="2" charset="-122"/>
                <a:ea typeface="宋体" panose="02010600030101010101" pitchFamily="2" charset="-122"/>
                <a:cs typeface="宋体" panose="02010600030101010101" pitchFamily="2" charset="-122"/>
                <a:sym typeface="+mn-ea"/>
              </a:rPr>
              <a:t>-2020</a:t>
            </a:r>
            <a:r>
              <a:rPr lang="zh-CN" altLang="zh-CN" sz="2000" dirty="0" smtClean="0">
                <a:latin typeface="宋体" panose="02010600030101010101" pitchFamily="2" charset="-122"/>
                <a:ea typeface="宋体" panose="02010600030101010101" pitchFamily="2" charset="-122"/>
                <a:cs typeface="宋体" panose="02010600030101010101" pitchFamily="2" charset="-122"/>
                <a:sym typeface="+mn-ea"/>
              </a:rPr>
              <a:t>年</a:t>
            </a:r>
            <a:r>
              <a:rPr lang="en-US" altLang="zh-CN" sz="2000" dirty="0" smtClean="0">
                <a:latin typeface="宋体" panose="02010600030101010101" pitchFamily="2" charset="-122"/>
                <a:ea typeface="宋体" panose="02010600030101010101" pitchFamily="2" charset="-122"/>
                <a:cs typeface="宋体" panose="02010600030101010101" pitchFamily="2" charset="-122"/>
                <a:sym typeface="+mn-ea"/>
              </a:rPr>
              <a:t>9</a:t>
            </a:r>
            <a:r>
              <a:rPr lang="zh-CN" altLang="zh-CN" sz="2000" dirty="0" smtClean="0">
                <a:latin typeface="宋体" panose="02010600030101010101" pitchFamily="2" charset="-122"/>
                <a:ea typeface="宋体" panose="02010600030101010101" pitchFamily="2" charset="-122"/>
                <a:cs typeface="宋体" panose="02010600030101010101" pitchFamily="2" charset="-122"/>
                <a:sym typeface="+mn-ea"/>
              </a:rPr>
              <a:t>月业务活动开展情况进行了专项审计</a:t>
            </a:r>
            <a:r>
              <a:rPr lang="en-US" altLang="zh-CN" sz="2000" dirty="0" smtClean="0">
                <a:latin typeface="宋体" panose="02010600030101010101" pitchFamily="2" charset="-122"/>
                <a:ea typeface="宋体" panose="02010600030101010101" pitchFamily="2" charset="-122"/>
                <a:cs typeface="宋体" panose="02010600030101010101" pitchFamily="2" charset="-122"/>
                <a:sym typeface="+mn-ea"/>
              </a:rPr>
              <a:t>,</a:t>
            </a:r>
            <a:r>
              <a:rPr lang="zh-CN" altLang="zh-CN" sz="2000" dirty="0" smtClean="0">
                <a:latin typeface="宋体" panose="02010600030101010101" pitchFamily="2" charset="-122"/>
                <a:ea typeface="宋体" panose="02010600030101010101" pitchFamily="2" charset="-122"/>
                <a:cs typeface="宋体" panose="02010600030101010101" pitchFamily="2" charset="-122"/>
                <a:sym typeface="+mn-ea"/>
              </a:rPr>
              <a:t>提出</a:t>
            </a:r>
            <a:r>
              <a:rPr lang="zh-CN" altLang="en-US" sz="2000" dirty="0" smtClean="0">
                <a:latin typeface="宋体" panose="02010600030101010101" pitchFamily="2" charset="-122"/>
                <a:ea typeface="宋体" panose="02010600030101010101" pitchFamily="2" charset="-122"/>
                <a:cs typeface="宋体" panose="02010600030101010101" pitchFamily="2" charset="-122"/>
                <a:sym typeface="+mn-ea"/>
              </a:rPr>
              <a:t>了</a:t>
            </a:r>
            <a:r>
              <a:rPr lang="zh-CN" altLang="zh-CN" sz="2000" dirty="0" smtClean="0">
                <a:latin typeface="宋体" panose="02010600030101010101" pitchFamily="2" charset="-122"/>
                <a:ea typeface="宋体" panose="02010600030101010101" pitchFamily="2" charset="-122"/>
                <a:cs typeface="宋体" panose="02010600030101010101" pitchFamily="2" charset="-122"/>
                <a:sym typeface="+mn-ea"/>
              </a:rPr>
              <a:t>７个</a:t>
            </a:r>
            <a:r>
              <a:rPr lang="zh-CN" altLang="en-US" sz="2000" dirty="0" smtClean="0">
                <a:latin typeface="宋体" panose="02010600030101010101" pitchFamily="2" charset="-122"/>
                <a:ea typeface="宋体" panose="02010600030101010101" pitchFamily="2" charset="-122"/>
                <a:cs typeface="宋体" panose="02010600030101010101" pitchFamily="2" charset="-122"/>
                <a:sym typeface="+mn-ea"/>
              </a:rPr>
              <a:t>方面的</a:t>
            </a:r>
            <a:r>
              <a:rPr lang="zh-CN" altLang="zh-CN" sz="2000" dirty="0" smtClean="0">
                <a:latin typeface="宋体" panose="02010600030101010101" pitchFamily="2" charset="-122"/>
                <a:ea typeface="宋体" panose="02010600030101010101" pitchFamily="2" charset="-122"/>
                <a:cs typeface="宋体" panose="02010600030101010101" pitchFamily="2" charset="-122"/>
                <a:sym typeface="+mn-ea"/>
              </a:rPr>
              <a:t>问题（见宁天华审报</a:t>
            </a:r>
            <a:r>
              <a:rPr lang="en-US" altLang="zh-CN" sz="2000" dirty="0" smtClean="0">
                <a:latin typeface="宋体" panose="02010600030101010101" pitchFamily="2" charset="-122"/>
                <a:ea typeface="宋体" panose="02010600030101010101" pitchFamily="2" charset="-122"/>
                <a:cs typeface="宋体" panose="02010600030101010101" pitchFamily="2" charset="-122"/>
                <a:sym typeface="+mn-ea"/>
              </a:rPr>
              <a:t>[2021]9049</a:t>
            </a:r>
            <a:r>
              <a:rPr lang="zh-CN" altLang="zh-CN" sz="2000" dirty="0" smtClean="0">
                <a:latin typeface="宋体" panose="02010600030101010101" pitchFamily="2" charset="-122"/>
                <a:ea typeface="宋体" panose="02010600030101010101" pitchFamily="2" charset="-122"/>
                <a:cs typeface="宋体" panose="02010600030101010101" pitchFamily="2" charset="-122"/>
                <a:sym typeface="+mn-ea"/>
              </a:rPr>
              <a:t>号）</a:t>
            </a:r>
            <a:r>
              <a:rPr lang="zh-CN" altLang="en-US" sz="2000" dirty="0" smtClean="0">
                <a:latin typeface="宋体" panose="02010600030101010101" pitchFamily="2" charset="-122"/>
                <a:ea typeface="宋体" panose="02010600030101010101" pitchFamily="2" charset="-122"/>
                <a:cs typeface="宋体" panose="02010600030101010101" pitchFamily="2" charset="-122"/>
                <a:sym typeface="+mn-ea"/>
              </a:rPr>
              <a:t>我会有针对性的对民政厅</a:t>
            </a:r>
            <a:r>
              <a:rPr lang="zh-CN" altLang="zh-CN" sz="2000" dirty="0" smtClean="0">
                <a:latin typeface="宋体" panose="02010600030101010101" pitchFamily="2" charset="-122"/>
                <a:ea typeface="宋体" panose="02010600030101010101" pitchFamily="2" charset="-122"/>
                <a:cs typeface="宋体" panose="02010600030101010101" pitchFamily="2" charset="-122"/>
                <a:sym typeface="+mn-ea"/>
              </a:rPr>
              <a:t>专项审计</a:t>
            </a:r>
            <a:r>
              <a:rPr lang="zh-CN" altLang="en-US" sz="2000" dirty="0" smtClean="0">
                <a:latin typeface="宋体" panose="02010600030101010101" pitchFamily="2" charset="-122"/>
                <a:ea typeface="宋体" panose="02010600030101010101" pitchFamily="2" charset="-122"/>
                <a:cs typeface="宋体" panose="02010600030101010101" pitchFamily="2" charset="-122"/>
                <a:sym typeface="+mn-ea"/>
              </a:rPr>
              <a:t>中</a:t>
            </a:r>
            <a:r>
              <a:rPr lang="zh-CN" altLang="zh-CN" sz="2000" dirty="0" smtClean="0">
                <a:latin typeface="宋体" panose="02010600030101010101" pitchFamily="2" charset="-122"/>
                <a:ea typeface="宋体" panose="02010600030101010101" pitchFamily="2" charset="-122"/>
                <a:cs typeface="宋体" panose="02010600030101010101" pitchFamily="2" charset="-122"/>
                <a:sym typeface="+mn-ea"/>
              </a:rPr>
              <a:t>提出</a:t>
            </a:r>
            <a:r>
              <a:rPr lang="zh-CN" altLang="en-US" sz="2000" dirty="0" smtClean="0">
                <a:latin typeface="宋体" panose="02010600030101010101" pitchFamily="2" charset="-122"/>
                <a:ea typeface="宋体" panose="02010600030101010101" pitchFamily="2" charset="-122"/>
                <a:cs typeface="宋体" panose="02010600030101010101" pitchFamily="2" charset="-122"/>
                <a:sym typeface="+mn-ea"/>
              </a:rPr>
              <a:t>的</a:t>
            </a:r>
            <a:r>
              <a:rPr lang="zh-CN" altLang="zh-CN" sz="2000" dirty="0" smtClean="0">
                <a:latin typeface="宋体" panose="02010600030101010101" pitchFamily="2" charset="-122"/>
                <a:ea typeface="宋体" panose="02010600030101010101" pitchFamily="2" charset="-122"/>
                <a:cs typeface="宋体" panose="02010600030101010101" pitchFamily="2" charset="-122"/>
                <a:sym typeface="+mn-ea"/>
              </a:rPr>
              <a:t>７个</a:t>
            </a:r>
            <a:r>
              <a:rPr lang="zh-CN" altLang="en-US" sz="2000" dirty="0" smtClean="0">
                <a:latin typeface="宋体" panose="02010600030101010101" pitchFamily="2" charset="-122"/>
                <a:ea typeface="宋体" panose="02010600030101010101" pitchFamily="2" charset="-122"/>
                <a:cs typeface="宋体" panose="02010600030101010101" pitchFamily="2" charset="-122"/>
                <a:sym typeface="+mn-ea"/>
              </a:rPr>
              <a:t>方面</a:t>
            </a:r>
            <a:r>
              <a:rPr lang="zh-CN" altLang="zh-CN" sz="2000" dirty="0" smtClean="0">
                <a:latin typeface="宋体" panose="02010600030101010101" pitchFamily="2" charset="-122"/>
                <a:ea typeface="宋体" panose="02010600030101010101" pitchFamily="2" charset="-122"/>
                <a:cs typeface="宋体" panose="02010600030101010101" pitchFamily="2" charset="-122"/>
                <a:sym typeface="+mn-ea"/>
              </a:rPr>
              <a:t>问题进行了认真查找和整改</a:t>
            </a:r>
            <a:endParaRPr lang="en-US" altLang="zh-CN" sz="2000" dirty="0" smtClean="0">
              <a:latin typeface="宋体" panose="02010600030101010101" pitchFamily="2" charset="-122"/>
              <a:ea typeface="宋体" panose="02010600030101010101" pitchFamily="2" charset="-122"/>
              <a:cs typeface="宋体" panose="02010600030101010101" pitchFamily="2" charset="-122"/>
            </a:endParaRPr>
          </a:p>
          <a:p>
            <a:pPr>
              <a:lnSpc>
                <a:spcPct val="150000"/>
              </a:lnSpc>
              <a:buFont typeface="Wingdings" panose="05000000000000000000" charset="0"/>
              <a:buChar char="p"/>
            </a:pPr>
            <a:r>
              <a:rPr lang="zh-CN" altLang="zh-CN" sz="2000" dirty="0" smtClean="0">
                <a:latin typeface="宋体" panose="02010600030101010101" pitchFamily="2" charset="-122"/>
                <a:ea typeface="宋体" panose="02010600030101010101" pitchFamily="2" charset="-122"/>
                <a:cs typeface="宋体" panose="02010600030101010101" pitchFamily="2" charset="-122"/>
                <a:sym typeface="+mn-ea"/>
              </a:rPr>
              <a:t>年内参加了自治区民政厅、慈善管理部门召开的会议和工作培训班</a:t>
            </a:r>
            <a:endParaRPr lang="zh-CN" altLang="zh-CN" sz="2000" dirty="0" smtClean="0">
              <a:latin typeface="宋体" panose="02010600030101010101" pitchFamily="2" charset="-122"/>
              <a:ea typeface="宋体" panose="02010600030101010101" pitchFamily="2" charset="-122"/>
              <a:cs typeface="宋体" panose="02010600030101010101" pitchFamily="2" charset="-122"/>
            </a:endParaRPr>
          </a:p>
          <a:p>
            <a:pPr>
              <a:lnSpc>
                <a:spcPct val="150000"/>
              </a:lnSpc>
              <a:buFont typeface="Wingdings" panose="05000000000000000000" charset="0"/>
              <a:buChar char="p"/>
            </a:pPr>
            <a:r>
              <a:rPr lang="zh-CN" altLang="zh-CN" sz="2000" dirty="0" smtClean="0">
                <a:latin typeface="宋体" panose="02010600030101010101" pitchFamily="2" charset="-122"/>
                <a:ea typeface="宋体" panose="02010600030101010101" pitchFamily="2" charset="-122"/>
                <a:cs typeface="宋体" panose="02010600030101010101" pitchFamily="2" charset="-122"/>
                <a:sym typeface="+mn-ea"/>
              </a:rPr>
              <a:t>参加了自治区残联接受自治区政协专门委员会的调研汇报工作</a:t>
            </a:r>
            <a:endParaRPr lang="zh-CN" altLang="zh-CN" sz="2000" dirty="0" smtClean="0">
              <a:latin typeface="宋体" panose="02010600030101010101" pitchFamily="2" charset="-122"/>
              <a:ea typeface="宋体" panose="02010600030101010101" pitchFamily="2" charset="-122"/>
              <a:cs typeface="宋体" panose="02010600030101010101" pitchFamily="2" charset="-122"/>
            </a:endParaRPr>
          </a:p>
          <a:p>
            <a:pPr>
              <a:lnSpc>
                <a:spcPct val="150000"/>
              </a:lnSpc>
              <a:buFont typeface="Wingdings" panose="05000000000000000000" charset="0"/>
              <a:buChar char="p"/>
            </a:pPr>
            <a:r>
              <a:rPr lang="zh-CN" altLang="zh-CN" sz="2000" dirty="0" smtClean="0">
                <a:latin typeface="宋体" panose="02010600030101010101" pitchFamily="2" charset="-122"/>
                <a:ea typeface="宋体" panose="02010600030101010101" pitchFamily="2" charset="-122"/>
                <a:cs typeface="宋体" panose="02010600030101010101" pitchFamily="2" charset="-122"/>
                <a:sym typeface="+mn-ea"/>
              </a:rPr>
              <a:t>为医院办理展板提供基金会的相关资料</a:t>
            </a:r>
          </a:p>
          <a:p>
            <a:pPr>
              <a:lnSpc>
                <a:spcPct val="150000"/>
              </a:lnSpc>
              <a:buFont typeface="Wingdings" panose="05000000000000000000" charset="0"/>
              <a:buChar char="p"/>
            </a:pPr>
            <a:r>
              <a:rPr lang="zh-CN" altLang="zh-CN" sz="2000" dirty="0" smtClean="0">
                <a:latin typeface="宋体" panose="02010600030101010101" pitchFamily="2" charset="-122"/>
                <a:ea typeface="宋体" panose="02010600030101010101" pitchFamily="2" charset="-122"/>
                <a:cs typeface="宋体" panose="02010600030101010101" pitchFamily="2" charset="-122"/>
                <a:sym typeface="+mn-ea"/>
              </a:rPr>
              <a:t>为开展基金会成立</a:t>
            </a:r>
            <a:r>
              <a:rPr lang="en-US" altLang="zh-CN" sz="2000" dirty="0" smtClean="0">
                <a:latin typeface="宋体" panose="02010600030101010101" pitchFamily="2" charset="-122"/>
                <a:ea typeface="宋体" panose="02010600030101010101" pitchFamily="2" charset="-122"/>
                <a:cs typeface="宋体" panose="02010600030101010101" pitchFamily="2" charset="-122"/>
                <a:sym typeface="+mn-ea"/>
              </a:rPr>
              <a:t>12</a:t>
            </a:r>
            <a:r>
              <a:rPr lang="zh-CN" altLang="zh-CN" sz="2000" dirty="0" smtClean="0">
                <a:latin typeface="宋体" panose="02010600030101010101" pitchFamily="2" charset="-122"/>
                <a:ea typeface="宋体" panose="02010600030101010101" pitchFamily="2" charset="-122"/>
                <a:cs typeface="宋体" panose="02010600030101010101" pitchFamily="2" charset="-122"/>
                <a:sym typeface="+mn-ea"/>
              </a:rPr>
              <a:t>年完成</a:t>
            </a:r>
            <a:r>
              <a:rPr lang="en-US" altLang="zh-CN" sz="2000" dirty="0" smtClean="0">
                <a:latin typeface="宋体" panose="02010600030101010101" pitchFamily="2" charset="-122"/>
                <a:ea typeface="宋体" panose="02010600030101010101" pitchFamily="2" charset="-122"/>
                <a:cs typeface="宋体" panose="02010600030101010101" pitchFamily="2" charset="-122"/>
                <a:sym typeface="+mn-ea"/>
              </a:rPr>
              <a:t>1000</a:t>
            </a:r>
            <a:r>
              <a:rPr lang="zh-CN" altLang="en-US" sz="2000" dirty="0" smtClean="0">
                <a:latin typeface="宋体" panose="02010600030101010101" pitchFamily="2" charset="-122"/>
                <a:ea typeface="宋体" panose="02010600030101010101" pitchFamily="2" charset="-122"/>
                <a:cs typeface="宋体" panose="02010600030101010101" pitchFamily="2" charset="-122"/>
                <a:sym typeface="+mn-ea"/>
              </a:rPr>
              <a:t>多</a:t>
            </a:r>
            <a:r>
              <a:rPr lang="zh-CN" altLang="zh-CN" sz="2000" dirty="0" smtClean="0">
                <a:latin typeface="宋体" panose="02010600030101010101" pitchFamily="2" charset="-122"/>
                <a:ea typeface="宋体" panose="02010600030101010101" pitchFamily="2" charset="-122"/>
                <a:cs typeface="宋体" panose="02010600030101010101" pitchFamily="2" charset="-122"/>
                <a:sym typeface="+mn-ea"/>
              </a:rPr>
              <a:t>例资助的免费手术治疗病人回访活动准备资料</a:t>
            </a:r>
            <a:endParaRPr lang="en-US" altLang="zh-CN" sz="2000" dirty="0" smtClean="0">
              <a:latin typeface="宋体" panose="02010600030101010101" pitchFamily="2" charset="-122"/>
              <a:ea typeface="宋体" panose="02010600030101010101" pitchFamily="2" charset="-122"/>
              <a:cs typeface="宋体" panose="02010600030101010101" pitchFamily="2" charset="-122"/>
            </a:endParaRPr>
          </a:p>
          <a:p>
            <a:pPr marL="0" indent="0">
              <a:buFont typeface="Wingdings" panose="05000000000000000000" charset="0"/>
              <a:buNone/>
            </a:pPr>
            <a:endParaRPr lang="zh-CN" altLang="en-US"/>
          </a:p>
          <a:p>
            <a:pPr>
              <a:buFont typeface="Wingdings" panose="05000000000000000000" charset="0"/>
              <a:buChar char="p"/>
            </a:pPr>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838200" y="365125"/>
            <a:ext cx="10515600" cy="717717"/>
          </a:xfrm>
        </p:spPr>
        <p:txBody>
          <a:bodyPr>
            <a:normAutofit/>
          </a:bodyPr>
          <a:lstStyle/>
          <a:p>
            <a:r>
              <a:rPr lang="zh-CN" altLang="en-US" sz="3200" dirty="0" smtClean="0"/>
              <a:t>其他方面工作</a:t>
            </a:r>
            <a:endParaRPr lang="zh-CN" altLang="en-US" sz="3200" dirty="0"/>
          </a:p>
        </p:txBody>
      </p:sp>
      <p:sp>
        <p:nvSpPr>
          <p:cNvPr id="5" name="内容占位符 4"/>
          <p:cNvSpPr>
            <a:spLocks noGrp="1"/>
          </p:cNvSpPr>
          <p:nvPr>
            <p:ph idx="1"/>
          </p:nvPr>
        </p:nvSpPr>
        <p:spPr>
          <a:xfrm>
            <a:off x="838200" y="1016535"/>
            <a:ext cx="10515600" cy="5150268"/>
          </a:xfrm>
        </p:spPr>
        <p:txBody>
          <a:bodyPr>
            <a:noAutofit/>
          </a:bodyPr>
          <a:lstStyle/>
          <a:p>
            <a:pPr>
              <a:lnSpc>
                <a:spcPct val="150000"/>
              </a:lnSpc>
              <a:buFont typeface="Wingdings" panose="05000000000000000000" charset="0"/>
              <a:buChar char="p"/>
            </a:pPr>
            <a:r>
              <a:rPr lang="zh-CN" altLang="en-US" sz="1900" dirty="0" smtClean="0">
                <a:latin typeface="宋体" panose="02010600030101010101" pitchFamily="2" charset="-122"/>
                <a:ea typeface="宋体" panose="02010600030101010101" pitchFamily="2" charset="-122"/>
                <a:cs typeface="宋体" panose="02010600030101010101" pitchFamily="2" charset="-122"/>
              </a:rPr>
              <a:t>年度</a:t>
            </a:r>
            <a:r>
              <a:rPr lang="zh-CN" altLang="zh-CN" sz="1900" dirty="0" smtClean="0">
                <a:latin typeface="宋体" panose="02010600030101010101" pitchFamily="2" charset="-122"/>
                <a:ea typeface="宋体" panose="02010600030101010101" pitchFamily="2" charset="-122"/>
                <a:cs typeface="宋体" panose="02010600030101010101" pitchFamily="2" charset="-122"/>
              </a:rPr>
              <a:t>接受了两次审计：一是</a:t>
            </a:r>
            <a:r>
              <a:rPr lang="zh-CN" altLang="zh-CN" sz="1900" dirty="0" smtClean="0">
                <a:latin typeface="宋体" panose="02010600030101010101" pitchFamily="2" charset="-122"/>
                <a:ea typeface="宋体" panose="02010600030101010101" pitchFamily="2" charset="-122"/>
                <a:cs typeface="宋体" panose="02010600030101010101" pitchFamily="2" charset="-122"/>
                <a:sym typeface="+mn-ea"/>
              </a:rPr>
              <a:t>民政厅</a:t>
            </a:r>
            <a:r>
              <a:rPr lang="zh-CN" altLang="zh-CN" sz="1900" dirty="0" smtClean="0">
                <a:latin typeface="宋体" panose="02010600030101010101" pitchFamily="2" charset="-122"/>
                <a:ea typeface="宋体" panose="02010600030101010101" pitchFamily="2" charset="-122"/>
                <a:cs typeface="宋体" panose="02010600030101010101" pitchFamily="2" charset="-122"/>
              </a:rPr>
              <a:t>按规定每年对社会组织</a:t>
            </a:r>
            <a:r>
              <a:rPr lang="zh-CN" altLang="zh-CN" sz="1900" dirty="0" smtClean="0">
                <a:latin typeface="宋体" panose="02010600030101010101" pitchFamily="2" charset="-122"/>
                <a:ea typeface="宋体" panose="02010600030101010101" pitchFamily="2" charset="-122"/>
                <a:cs typeface="宋体" panose="02010600030101010101" pitchFamily="2" charset="-122"/>
                <a:sym typeface="+mn-ea"/>
              </a:rPr>
              <a:t>上一年的</a:t>
            </a:r>
            <a:r>
              <a:rPr lang="zh-CN" altLang="zh-CN" sz="1900" dirty="0" smtClean="0">
                <a:latin typeface="宋体" panose="02010600030101010101" pitchFamily="2" charset="-122"/>
                <a:ea typeface="宋体" panose="02010600030101010101" pitchFamily="2" charset="-122"/>
                <a:cs typeface="宋体" panose="02010600030101010101" pitchFamily="2" charset="-122"/>
              </a:rPr>
              <a:t>年报进行年检</a:t>
            </a:r>
            <a:r>
              <a:rPr lang="zh-CN" sz="1900" dirty="0" smtClean="0">
                <a:latin typeface="宋体" panose="02010600030101010101" pitchFamily="2" charset="-122"/>
                <a:ea typeface="宋体" panose="02010600030101010101" pitchFamily="2" charset="-122"/>
                <a:cs typeface="宋体" panose="02010600030101010101" pitchFamily="2" charset="-122"/>
              </a:rPr>
              <a:t>审计（</a:t>
            </a:r>
            <a:r>
              <a:rPr lang="en-US" altLang="zh-CN" sz="1900" dirty="0" smtClean="0">
                <a:latin typeface="宋体" panose="02010600030101010101" pitchFamily="2" charset="-122"/>
                <a:ea typeface="宋体" panose="02010600030101010101" pitchFamily="2" charset="-122"/>
                <a:cs typeface="宋体" panose="02010600030101010101" pitchFamily="2" charset="-122"/>
              </a:rPr>
              <a:t>3</a:t>
            </a:r>
            <a:r>
              <a:rPr lang="zh-CN" altLang="en-US" sz="1900" dirty="0" smtClean="0">
                <a:latin typeface="宋体" panose="02010600030101010101" pitchFamily="2" charset="-122"/>
                <a:ea typeface="宋体" panose="02010600030101010101" pitchFamily="2" charset="-122"/>
                <a:cs typeface="宋体" panose="02010600030101010101" pitchFamily="2" charset="-122"/>
              </a:rPr>
              <a:t>月）</a:t>
            </a:r>
            <a:r>
              <a:rPr lang="zh-CN" sz="1900" dirty="0" smtClean="0">
                <a:latin typeface="宋体" panose="02010600030101010101" pitchFamily="2" charset="-122"/>
                <a:ea typeface="宋体" panose="02010600030101010101" pitchFamily="2" charset="-122"/>
                <a:cs typeface="宋体" panose="02010600030101010101" pitchFamily="2" charset="-122"/>
              </a:rPr>
              <a:t>；二是民政厅对社会组织等级评估审计（</a:t>
            </a:r>
            <a:r>
              <a:rPr lang="en-US" altLang="zh-CN" sz="1900" dirty="0" smtClean="0">
                <a:latin typeface="宋体" panose="02010600030101010101" pitchFamily="2" charset="-122"/>
                <a:ea typeface="宋体" panose="02010600030101010101" pitchFamily="2" charset="-122"/>
                <a:cs typeface="宋体" panose="02010600030101010101" pitchFamily="2" charset="-122"/>
              </a:rPr>
              <a:t>2021</a:t>
            </a:r>
            <a:r>
              <a:rPr lang="zh-CN" altLang="en-US" sz="1900" dirty="0" smtClean="0">
                <a:latin typeface="宋体" panose="02010600030101010101" pitchFamily="2" charset="-122"/>
                <a:ea typeface="宋体" panose="02010600030101010101" pitchFamily="2" charset="-122"/>
                <a:cs typeface="宋体" panose="02010600030101010101" pitchFamily="2" charset="-122"/>
              </a:rPr>
              <a:t>年上半年）</a:t>
            </a:r>
            <a:r>
              <a:rPr lang="zh-CN" sz="1900" dirty="0" smtClean="0">
                <a:latin typeface="宋体" panose="02010600030101010101" pitchFamily="2" charset="-122"/>
                <a:ea typeface="宋体" panose="02010600030101010101" pitchFamily="2" charset="-122"/>
                <a:cs typeface="宋体" panose="02010600030101010101" pitchFamily="2" charset="-122"/>
              </a:rPr>
              <a:t>（</a:t>
            </a:r>
            <a:r>
              <a:rPr lang="en-US" altLang="zh-CN" sz="1900" dirty="0" smtClean="0">
                <a:latin typeface="宋体" panose="02010600030101010101" pitchFamily="2" charset="-122"/>
                <a:ea typeface="宋体" panose="02010600030101010101" pitchFamily="2" charset="-122"/>
                <a:cs typeface="宋体" panose="02010600030101010101" pitchFamily="2" charset="-122"/>
              </a:rPr>
              <a:t>9</a:t>
            </a:r>
            <a:r>
              <a:rPr lang="zh-CN" altLang="en-US" sz="1900" dirty="0" smtClean="0">
                <a:latin typeface="宋体" panose="02010600030101010101" pitchFamily="2" charset="-122"/>
                <a:ea typeface="宋体" panose="02010600030101010101" pitchFamily="2" charset="-122"/>
                <a:cs typeface="宋体" panose="02010600030101010101" pitchFamily="2" charset="-122"/>
              </a:rPr>
              <a:t>月）</a:t>
            </a:r>
            <a:endParaRPr lang="zh-CN" sz="1900" dirty="0" smtClean="0">
              <a:latin typeface="宋体" panose="02010600030101010101" pitchFamily="2" charset="-122"/>
              <a:ea typeface="宋体" panose="02010600030101010101" pitchFamily="2" charset="-122"/>
              <a:cs typeface="宋体" panose="02010600030101010101" pitchFamily="2" charset="-122"/>
            </a:endParaRPr>
          </a:p>
          <a:p>
            <a:pPr>
              <a:lnSpc>
                <a:spcPct val="150000"/>
              </a:lnSpc>
              <a:buFont typeface="Wingdings" panose="05000000000000000000" charset="0"/>
              <a:buChar char="p"/>
            </a:pPr>
            <a:r>
              <a:rPr lang="en-US" altLang="zh-CN" sz="1900" dirty="0" smtClean="0">
                <a:latin typeface="宋体" panose="02010600030101010101" pitchFamily="2" charset="-122"/>
                <a:ea typeface="宋体" panose="02010600030101010101" pitchFamily="2" charset="-122"/>
                <a:cs typeface="宋体" panose="02010600030101010101" pitchFamily="2" charset="-122"/>
                <a:sym typeface="+mn-ea"/>
              </a:rPr>
              <a:t>8-12</a:t>
            </a:r>
            <a:r>
              <a:rPr lang="zh-CN" altLang="en-US" sz="1900" dirty="0" smtClean="0">
                <a:latin typeface="宋体" panose="02010600030101010101" pitchFamily="2" charset="-122"/>
                <a:ea typeface="宋体" panose="02010600030101010101" pitchFamily="2" charset="-122"/>
                <a:cs typeface="宋体" panose="02010600030101010101" pitchFamily="2" charset="-122"/>
                <a:sym typeface="+mn-ea"/>
              </a:rPr>
              <a:t>月接受民政厅对社会组织等级评审（本次评审主要对</a:t>
            </a:r>
            <a:r>
              <a:rPr lang="en-US" altLang="zh-CN" sz="1900" dirty="0" smtClean="0">
                <a:latin typeface="宋体" panose="02010600030101010101" pitchFamily="2" charset="-122"/>
                <a:ea typeface="宋体" panose="02010600030101010101" pitchFamily="2" charset="-122"/>
                <a:cs typeface="宋体" panose="02010600030101010101" pitchFamily="2" charset="-122"/>
                <a:sym typeface="+mn-ea"/>
              </a:rPr>
              <a:t>2018</a:t>
            </a:r>
            <a:r>
              <a:rPr lang="zh-CN" altLang="en-US" sz="1900" dirty="0" smtClean="0">
                <a:latin typeface="宋体" panose="02010600030101010101" pitchFamily="2" charset="-122"/>
                <a:ea typeface="宋体" panose="02010600030101010101" pitchFamily="2" charset="-122"/>
                <a:cs typeface="宋体" panose="02010600030101010101" pitchFamily="2" charset="-122"/>
                <a:sym typeface="+mn-ea"/>
              </a:rPr>
              <a:t>年</a:t>
            </a:r>
            <a:r>
              <a:rPr lang="en-US" altLang="zh-CN" sz="1900" dirty="0" smtClean="0">
                <a:latin typeface="宋体" panose="02010600030101010101" pitchFamily="2" charset="-122"/>
                <a:ea typeface="宋体" panose="02010600030101010101" pitchFamily="2" charset="-122"/>
                <a:cs typeface="宋体" panose="02010600030101010101" pitchFamily="2" charset="-122"/>
                <a:sym typeface="+mn-ea"/>
              </a:rPr>
              <a:t>-2021</a:t>
            </a:r>
            <a:r>
              <a:rPr lang="zh-CN" altLang="en-US" sz="1900" dirty="0" smtClean="0">
                <a:latin typeface="宋体" panose="02010600030101010101" pitchFamily="2" charset="-122"/>
                <a:ea typeface="宋体" panose="02010600030101010101" pitchFamily="2" charset="-122"/>
                <a:cs typeface="宋体" panose="02010600030101010101" pitchFamily="2" charset="-122"/>
                <a:sym typeface="+mn-ea"/>
              </a:rPr>
              <a:t>年</a:t>
            </a:r>
            <a:r>
              <a:rPr lang="en-US" altLang="zh-CN" sz="1900" dirty="0" smtClean="0">
                <a:latin typeface="宋体" panose="02010600030101010101" pitchFamily="2" charset="-122"/>
                <a:ea typeface="宋体" panose="02010600030101010101" pitchFamily="2" charset="-122"/>
                <a:cs typeface="宋体" panose="02010600030101010101" pitchFamily="2" charset="-122"/>
                <a:sym typeface="+mn-ea"/>
              </a:rPr>
              <a:t>6</a:t>
            </a:r>
            <a:r>
              <a:rPr lang="zh-CN" altLang="en-US" sz="1900" dirty="0" smtClean="0">
                <a:latin typeface="宋体" panose="02010600030101010101" pitchFamily="2" charset="-122"/>
                <a:ea typeface="宋体" panose="02010600030101010101" pitchFamily="2" charset="-122"/>
                <a:cs typeface="宋体" panose="02010600030101010101" pitchFamily="2" charset="-122"/>
                <a:sym typeface="+mn-ea"/>
              </a:rPr>
              <a:t>月末</a:t>
            </a:r>
            <a:r>
              <a:rPr lang="en-US" altLang="zh-CN" sz="1900" dirty="0" smtClean="0">
                <a:latin typeface="宋体" panose="02010600030101010101" pitchFamily="2" charset="-122"/>
                <a:ea typeface="宋体" panose="02010600030101010101" pitchFamily="2" charset="-122"/>
                <a:cs typeface="宋体" panose="02010600030101010101" pitchFamily="2" charset="-122"/>
                <a:sym typeface="+mn-ea"/>
              </a:rPr>
              <a:t>3</a:t>
            </a:r>
            <a:r>
              <a:rPr lang="zh-CN" altLang="en-US" sz="1900" dirty="0" smtClean="0">
                <a:latin typeface="宋体" panose="02010600030101010101" pitchFamily="2" charset="-122"/>
                <a:ea typeface="宋体" panose="02010600030101010101" pitchFamily="2" charset="-122"/>
                <a:cs typeface="宋体" panose="02010600030101010101" pitchFamily="2" charset="-122"/>
                <a:sym typeface="+mn-ea"/>
              </a:rPr>
              <a:t>年半时间所有业务考核评审）</a:t>
            </a:r>
          </a:p>
          <a:p>
            <a:pPr fontAlgn="auto">
              <a:lnSpc>
                <a:spcPct val="140000"/>
              </a:lnSpc>
              <a:buFont typeface="Wingdings" panose="05000000000000000000" charset="0"/>
              <a:buChar char="p"/>
            </a:pPr>
            <a:r>
              <a:rPr lang="zh-CN" altLang="en-US" sz="1900">
                <a:latin typeface="宋体" panose="02010600030101010101" pitchFamily="2" charset="-122"/>
                <a:ea typeface="宋体" panose="02010600030101010101" pitchFamily="2" charset="-122"/>
                <a:cs typeface="宋体" panose="02010600030101010101" pitchFamily="2" charset="-122"/>
                <a:sym typeface="+mn-ea"/>
              </a:rPr>
              <a:t>与自治区退役军人事务厅多次协商向全区的退役军人开展“爱心荣军项目”，对方也有了回应。因年底事忙，过后双方将进一步磋商“合作”事宜</a:t>
            </a:r>
            <a:endParaRPr lang="zh-CN" altLang="en-US" sz="1900">
              <a:latin typeface="宋体" panose="02010600030101010101" pitchFamily="2" charset="-122"/>
              <a:ea typeface="宋体" panose="02010600030101010101" pitchFamily="2" charset="-122"/>
              <a:cs typeface="宋体" panose="02010600030101010101" pitchFamily="2" charset="-122"/>
            </a:endParaRPr>
          </a:p>
          <a:p>
            <a:pPr fontAlgn="auto">
              <a:lnSpc>
                <a:spcPct val="140000"/>
              </a:lnSpc>
              <a:buFont typeface="Wingdings" panose="05000000000000000000" charset="0"/>
              <a:buChar char="p"/>
            </a:pPr>
            <a:r>
              <a:rPr lang="en-US" altLang="zh-CN" sz="1900">
                <a:latin typeface="宋体" panose="02010600030101010101" pitchFamily="2" charset="-122"/>
                <a:ea typeface="宋体" panose="02010600030101010101" pitchFamily="2" charset="-122"/>
                <a:cs typeface="宋体" panose="02010600030101010101" pitchFamily="2" charset="-122"/>
                <a:sym typeface="+mn-ea"/>
              </a:rPr>
              <a:t>10</a:t>
            </a:r>
            <a:r>
              <a:rPr lang="zh-CN" altLang="en-US" sz="1900">
                <a:latin typeface="宋体" panose="02010600030101010101" pitchFamily="2" charset="-122"/>
                <a:ea typeface="宋体" panose="02010600030101010101" pitchFamily="2" charset="-122"/>
                <a:cs typeface="宋体" panose="02010600030101010101" pitchFamily="2" charset="-122"/>
                <a:sym typeface="+mn-ea"/>
              </a:rPr>
              <a:t>月起与自治区乡村振兴局接洽，拟合作开展向全区乡村振兴活动中重点“帮扶对象”因“骨关节病变”，在国龙医院治疗给予“资助”，报送了相关合作函，经多次联系和熟人引荐，今年初双方见面，口头答复研究后给我们回话</a:t>
            </a:r>
            <a:endParaRPr lang="zh-CN" altLang="en-US" sz="1900">
              <a:latin typeface="宋体" panose="02010600030101010101" pitchFamily="2" charset="-122"/>
              <a:ea typeface="宋体" panose="02010600030101010101" pitchFamily="2" charset="-122"/>
              <a:cs typeface="宋体" panose="02010600030101010101" pitchFamily="2" charset="-122"/>
            </a:endParaRPr>
          </a:p>
          <a:p>
            <a:pPr>
              <a:lnSpc>
                <a:spcPct val="150000"/>
              </a:lnSpc>
              <a:buFont typeface="Wingdings" panose="05000000000000000000" charset="0"/>
              <a:buChar char="p"/>
            </a:pPr>
            <a:r>
              <a:rPr lang="zh-CN" altLang="zh-CN" sz="1900" dirty="0" smtClean="0">
                <a:latin typeface="宋体" panose="02010600030101010101" pitchFamily="2" charset="-122"/>
                <a:ea typeface="宋体" panose="02010600030101010101" pitchFamily="2" charset="-122"/>
                <a:cs typeface="宋体" panose="02010600030101010101" pitchFamily="2" charset="-122"/>
              </a:rPr>
              <a:t>年末购置</a:t>
            </a:r>
            <a:r>
              <a:rPr lang="zh-CN" altLang="zh-CN" sz="1900" dirty="0" smtClean="0">
                <a:latin typeface="宋体" panose="02010600030101010101" pitchFamily="2" charset="-122"/>
                <a:ea typeface="宋体" panose="02010600030101010101" pitchFamily="2" charset="-122"/>
                <a:cs typeface="宋体" panose="02010600030101010101" pitchFamily="2" charset="-122"/>
                <a:sym typeface="+mn-ea"/>
              </a:rPr>
              <a:t>一台</a:t>
            </a:r>
            <a:r>
              <a:rPr lang="en-US" altLang="zh-CN" sz="1900" dirty="0" smtClean="0">
                <a:latin typeface="宋体" panose="02010600030101010101" pitchFamily="2" charset="-122"/>
                <a:ea typeface="宋体" panose="02010600030101010101" pitchFamily="2" charset="-122"/>
                <a:cs typeface="宋体" panose="02010600030101010101" pitchFamily="2" charset="-122"/>
                <a:sym typeface="+mn-ea"/>
              </a:rPr>
              <a:t>75</a:t>
            </a:r>
            <a:r>
              <a:rPr lang="zh-CN" altLang="en-US" sz="1900" dirty="0" smtClean="0">
                <a:latin typeface="宋体" panose="02010600030101010101" pitchFamily="2" charset="-122"/>
                <a:ea typeface="宋体" panose="02010600030101010101" pitchFamily="2" charset="-122"/>
                <a:cs typeface="宋体" panose="02010600030101010101" pitchFamily="2" charset="-122"/>
                <a:sym typeface="+mn-ea"/>
              </a:rPr>
              <a:t>寸</a:t>
            </a:r>
            <a:r>
              <a:rPr lang="zh-CN" altLang="zh-CN" sz="1900" dirty="0" smtClean="0">
                <a:latin typeface="宋体" panose="02010600030101010101" pitchFamily="2" charset="-122"/>
                <a:ea typeface="宋体" panose="02010600030101010101" pitchFamily="2" charset="-122"/>
                <a:cs typeface="宋体" panose="02010600030101010101" pitchFamily="2" charset="-122"/>
              </a:rPr>
              <a:t>海信</a:t>
            </a:r>
            <a:r>
              <a:rPr lang="zh-CN" altLang="zh-CN" sz="1900" dirty="0" smtClean="0">
                <a:latin typeface="宋体" panose="02010600030101010101" pitchFamily="2" charset="-122"/>
                <a:ea typeface="宋体" panose="02010600030101010101" pitchFamily="2" charset="-122"/>
                <a:cs typeface="宋体" panose="02010600030101010101" pitchFamily="2" charset="-122"/>
                <a:sym typeface="+mn-ea"/>
              </a:rPr>
              <a:t>电视机</a:t>
            </a:r>
            <a:r>
              <a:rPr lang="zh-CN" altLang="zh-CN" sz="1900" dirty="0" smtClean="0">
                <a:latin typeface="宋体" panose="02010600030101010101" pitchFamily="2" charset="-122"/>
                <a:ea typeface="宋体" panose="02010600030101010101" pitchFamily="2" charset="-122"/>
                <a:cs typeface="宋体" panose="02010600030101010101" pitchFamily="2" charset="-122"/>
              </a:rPr>
              <a:t>（</a:t>
            </a:r>
            <a:r>
              <a:rPr lang="en-US" altLang="zh-CN" sz="1900" dirty="0" smtClean="0">
                <a:latin typeface="宋体" panose="02010600030101010101" pitchFamily="2" charset="-122"/>
                <a:ea typeface="宋体" panose="02010600030101010101" pitchFamily="2" charset="-122"/>
                <a:cs typeface="宋体" panose="02010600030101010101" pitchFamily="2" charset="-122"/>
              </a:rPr>
              <a:t>7800</a:t>
            </a:r>
            <a:r>
              <a:rPr lang="zh-CN" altLang="en-US" sz="1900" dirty="0" smtClean="0">
                <a:latin typeface="宋体" panose="02010600030101010101" pitchFamily="2" charset="-122"/>
                <a:ea typeface="宋体" panose="02010600030101010101" pitchFamily="2" charset="-122"/>
                <a:cs typeface="宋体" panose="02010600030101010101" pitchFamily="2" charset="-122"/>
              </a:rPr>
              <a:t>元），置于三楼门诊大厅，用于滚动播放基金会业务宣传信息公开</a:t>
            </a:r>
            <a:r>
              <a:rPr lang="zh-CN" altLang="en-US" sz="1900" dirty="0" smtClean="0">
                <a:latin typeface="宋体" panose="02010600030101010101" pitchFamily="2" charset="-122"/>
                <a:ea typeface="宋体" panose="02010600030101010101" pitchFamily="2" charset="-122"/>
                <a:cs typeface="宋体" panose="02010600030101010101" pitchFamily="2" charset="-122"/>
                <a:sym typeface="+mn-ea"/>
              </a:rPr>
              <a:t>等</a:t>
            </a:r>
            <a:r>
              <a:rPr lang="zh-CN" altLang="en-US" sz="1900" dirty="0" smtClean="0">
                <a:latin typeface="宋体" panose="02010600030101010101" pitchFamily="2" charset="-122"/>
                <a:ea typeface="宋体" panose="02010600030101010101" pitchFamily="2" charset="-122"/>
                <a:cs typeface="宋体" panose="02010600030101010101" pitchFamily="2" charset="-122"/>
              </a:rPr>
              <a:t>及医院业务宣传</a:t>
            </a:r>
            <a:endParaRPr lang="en-US" altLang="zh-CN" sz="1900" dirty="0" smtClean="0">
              <a:latin typeface="宋体" panose="02010600030101010101" pitchFamily="2" charset="-122"/>
              <a:ea typeface="宋体" panose="02010600030101010101" pitchFamily="2" charset="-122"/>
              <a:cs typeface="宋体" panose="02010600030101010101" pitchFamily="2" charset="-122"/>
            </a:endParaRPr>
          </a:p>
          <a:p>
            <a:pPr>
              <a:lnSpc>
                <a:spcPct val="150000"/>
              </a:lnSpc>
              <a:buFont typeface="Wingdings" panose="05000000000000000000" pitchFamily="2" charset="2"/>
              <a:buChar char="u"/>
            </a:pPr>
            <a:endParaRPr lang="en-US" altLang="zh-CN" sz="1500" dirty="0" smtClean="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838200" y="293370"/>
            <a:ext cx="9842500" cy="1117600"/>
          </a:xfrm>
        </p:spPr>
        <p:txBody>
          <a:bodyPr>
            <a:noAutofit/>
          </a:bodyPr>
          <a:lstStyle/>
          <a:p>
            <a:r>
              <a:rPr lang="zh-CN" altLang="en-US" sz="2000" b="1" dirty="0" smtClean="0">
                <a:latin typeface="宋体" panose="02010600030101010101" pitchFamily="2" charset="-122"/>
                <a:ea typeface="宋体" panose="02010600030101010101" pitchFamily="2" charset="-122"/>
                <a:cs typeface="宋体" panose="02010600030101010101" pitchFamily="2" charset="-122"/>
              </a:rPr>
              <a:t>民政</a:t>
            </a:r>
            <a:r>
              <a:rPr lang="zh-CN" altLang="zh-CN" sz="2000" b="1" dirty="0" smtClean="0">
                <a:latin typeface="宋体" panose="02010600030101010101" pitchFamily="2" charset="-122"/>
                <a:ea typeface="宋体" panose="02010600030101010101" pitchFamily="2" charset="-122"/>
                <a:cs typeface="宋体" panose="02010600030101010101" pitchFamily="2" charset="-122"/>
              </a:rPr>
              <a:t>厅委托宁夏天华会计事务所对我基金会</a:t>
            </a:r>
            <a:r>
              <a:rPr lang="en-US" altLang="zh-CN" sz="2000" b="1" dirty="0" smtClean="0">
                <a:latin typeface="宋体" panose="02010600030101010101" pitchFamily="2" charset="-122"/>
                <a:ea typeface="宋体" panose="02010600030101010101" pitchFamily="2" charset="-122"/>
                <a:cs typeface="宋体" panose="02010600030101010101" pitchFamily="2" charset="-122"/>
              </a:rPr>
              <a:t>“2016</a:t>
            </a:r>
            <a:r>
              <a:rPr lang="zh-CN" altLang="zh-CN" sz="2000" b="1" dirty="0" smtClean="0">
                <a:latin typeface="宋体" panose="02010600030101010101" pitchFamily="2" charset="-122"/>
                <a:ea typeface="宋体" panose="02010600030101010101" pitchFamily="2" charset="-122"/>
                <a:cs typeface="宋体" panose="02010600030101010101" pitchFamily="2" charset="-122"/>
              </a:rPr>
              <a:t>年</a:t>
            </a:r>
            <a:r>
              <a:rPr lang="en-US" altLang="zh-CN" sz="2000" b="1" dirty="0" smtClean="0">
                <a:latin typeface="宋体" panose="02010600030101010101" pitchFamily="2" charset="-122"/>
                <a:ea typeface="宋体" panose="02010600030101010101" pitchFamily="2" charset="-122"/>
                <a:cs typeface="宋体" panose="02010600030101010101" pitchFamily="2" charset="-122"/>
              </a:rPr>
              <a:t>1</a:t>
            </a:r>
            <a:r>
              <a:rPr lang="zh-CN" altLang="zh-CN" sz="2000" b="1" dirty="0" smtClean="0">
                <a:latin typeface="宋体" panose="02010600030101010101" pitchFamily="2" charset="-122"/>
                <a:ea typeface="宋体" panose="02010600030101010101" pitchFamily="2" charset="-122"/>
                <a:cs typeface="宋体" panose="02010600030101010101" pitchFamily="2" charset="-122"/>
              </a:rPr>
              <a:t>月</a:t>
            </a:r>
            <a:r>
              <a:rPr lang="en-US" altLang="zh-CN" sz="2000" b="1" dirty="0" smtClean="0">
                <a:latin typeface="宋体" panose="02010600030101010101" pitchFamily="2" charset="-122"/>
                <a:ea typeface="宋体" panose="02010600030101010101" pitchFamily="2" charset="-122"/>
                <a:cs typeface="宋体" panose="02010600030101010101" pitchFamily="2" charset="-122"/>
              </a:rPr>
              <a:t>-2020</a:t>
            </a:r>
            <a:r>
              <a:rPr lang="zh-CN" altLang="zh-CN" sz="2000" b="1" dirty="0" smtClean="0">
                <a:latin typeface="宋体" panose="02010600030101010101" pitchFamily="2" charset="-122"/>
                <a:ea typeface="宋体" panose="02010600030101010101" pitchFamily="2" charset="-122"/>
                <a:cs typeface="宋体" panose="02010600030101010101" pitchFamily="2" charset="-122"/>
              </a:rPr>
              <a:t>年</a:t>
            </a:r>
            <a:r>
              <a:rPr lang="en-US" altLang="zh-CN" sz="2000" b="1" dirty="0" smtClean="0">
                <a:latin typeface="宋体" panose="02010600030101010101" pitchFamily="2" charset="-122"/>
                <a:ea typeface="宋体" panose="02010600030101010101" pitchFamily="2" charset="-122"/>
                <a:cs typeface="宋体" panose="02010600030101010101" pitchFamily="2" charset="-122"/>
              </a:rPr>
              <a:t>9</a:t>
            </a:r>
            <a:r>
              <a:rPr lang="zh-CN" altLang="zh-CN" sz="2000" b="1" dirty="0" smtClean="0">
                <a:latin typeface="宋体" panose="02010600030101010101" pitchFamily="2" charset="-122"/>
                <a:ea typeface="宋体" panose="02010600030101010101" pitchFamily="2" charset="-122"/>
                <a:cs typeface="宋体" panose="02010600030101010101" pitchFamily="2" charset="-122"/>
              </a:rPr>
              <a:t>月</a:t>
            </a:r>
            <a:r>
              <a:rPr lang="en-US" altLang="zh-CN" sz="2000" b="1" dirty="0" smtClean="0">
                <a:latin typeface="宋体" panose="02010600030101010101" pitchFamily="2" charset="-122"/>
                <a:ea typeface="宋体" panose="02010600030101010101" pitchFamily="2" charset="-122"/>
                <a:cs typeface="宋体" panose="02010600030101010101" pitchFamily="2" charset="-122"/>
              </a:rPr>
              <a:t>”</a:t>
            </a:r>
            <a:r>
              <a:rPr lang="zh-CN" altLang="zh-CN" sz="2000" b="1" dirty="0" smtClean="0">
                <a:latin typeface="宋体" panose="02010600030101010101" pitchFamily="2" charset="-122"/>
                <a:ea typeface="宋体" panose="02010600030101010101" pitchFamily="2" charset="-122"/>
                <a:cs typeface="宋体" panose="02010600030101010101" pitchFamily="2" charset="-122"/>
              </a:rPr>
              <a:t>业务活动开展情况进行了专项审计</a:t>
            </a:r>
            <a:r>
              <a:rPr lang="en-US" altLang="zh-CN" sz="2000" b="1" dirty="0" smtClean="0">
                <a:latin typeface="宋体" panose="02010600030101010101" pitchFamily="2" charset="-122"/>
                <a:ea typeface="宋体" panose="02010600030101010101" pitchFamily="2" charset="-122"/>
                <a:cs typeface="宋体" panose="02010600030101010101" pitchFamily="2" charset="-122"/>
              </a:rPr>
              <a:t>,</a:t>
            </a:r>
            <a:r>
              <a:rPr lang="zh-CN" altLang="zh-CN" sz="2000" b="1" dirty="0" smtClean="0">
                <a:latin typeface="宋体" panose="02010600030101010101" pitchFamily="2" charset="-122"/>
                <a:ea typeface="宋体" panose="02010600030101010101" pitchFamily="2" charset="-122"/>
                <a:cs typeface="宋体" panose="02010600030101010101" pitchFamily="2" charset="-122"/>
              </a:rPr>
              <a:t>提出</a:t>
            </a:r>
            <a:r>
              <a:rPr lang="zh-CN" altLang="en-US" sz="2000" b="1" dirty="0" smtClean="0">
                <a:latin typeface="宋体" panose="02010600030101010101" pitchFamily="2" charset="-122"/>
                <a:ea typeface="宋体" panose="02010600030101010101" pitchFamily="2" charset="-122"/>
                <a:cs typeface="宋体" panose="02010600030101010101" pitchFamily="2" charset="-122"/>
              </a:rPr>
              <a:t>了</a:t>
            </a:r>
            <a:r>
              <a:rPr lang="zh-CN" altLang="zh-CN" sz="2000" b="1" dirty="0" smtClean="0">
                <a:latin typeface="宋体" panose="02010600030101010101" pitchFamily="2" charset="-122"/>
                <a:ea typeface="宋体" panose="02010600030101010101" pitchFamily="2" charset="-122"/>
                <a:cs typeface="宋体" panose="02010600030101010101" pitchFamily="2" charset="-122"/>
              </a:rPr>
              <a:t>７个</a:t>
            </a:r>
            <a:r>
              <a:rPr lang="zh-CN" altLang="en-US" sz="2000" b="1" dirty="0" smtClean="0">
                <a:latin typeface="宋体" panose="02010600030101010101" pitchFamily="2" charset="-122"/>
                <a:ea typeface="宋体" panose="02010600030101010101" pitchFamily="2" charset="-122"/>
                <a:cs typeface="宋体" panose="02010600030101010101" pitchFamily="2" charset="-122"/>
              </a:rPr>
              <a:t>方面的</a:t>
            </a:r>
            <a:r>
              <a:rPr lang="zh-CN" altLang="zh-CN" sz="2000" b="1" dirty="0" smtClean="0">
                <a:latin typeface="宋体" panose="02010600030101010101" pitchFamily="2" charset="-122"/>
                <a:ea typeface="宋体" panose="02010600030101010101" pitchFamily="2" charset="-122"/>
                <a:cs typeface="宋体" panose="02010600030101010101" pitchFamily="2" charset="-122"/>
              </a:rPr>
              <a:t>问题（见宁天华审报</a:t>
            </a:r>
            <a:r>
              <a:rPr lang="en-US" altLang="zh-CN" sz="2000" b="1" dirty="0" smtClean="0">
                <a:latin typeface="宋体" panose="02010600030101010101" pitchFamily="2" charset="-122"/>
                <a:ea typeface="宋体" panose="02010600030101010101" pitchFamily="2" charset="-122"/>
                <a:cs typeface="宋体" panose="02010600030101010101" pitchFamily="2" charset="-122"/>
              </a:rPr>
              <a:t>[2021]9049</a:t>
            </a:r>
            <a:r>
              <a:rPr lang="zh-CN" altLang="zh-CN" sz="2000" b="1" dirty="0" smtClean="0">
                <a:latin typeface="宋体" panose="02010600030101010101" pitchFamily="2" charset="-122"/>
                <a:ea typeface="宋体" panose="02010600030101010101" pitchFamily="2" charset="-122"/>
                <a:cs typeface="宋体" panose="02010600030101010101" pitchFamily="2" charset="-122"/>
              </a:rPr>
              <a:t>号），我会进行了认真查找和整改</a:t>
            </a:r>
            <a:endParaRPr lang="zh-CN" altLang="en-US" sz="2000" b="1" dirty="0">
              <a:latin typeface="宋体" panose="02010600030101010101" pitchFamily="2" charset="-122"/>
              <a:ea typeface="宋体" panose="02010600030101010101" pitchFamily="2" charset="-122"/>
              <a:cs typeface="宋体" panose="02010600030101010101" pitchFamily="2" charset="-122"/>
            </a:endParaRPr>
          </a:p>
        </p:txBody>
      </p:sp>
      <p:sp>
        <p:nvSpPr>
          <p:cNvPr id="4" name="内容占位符 3"/>
          <p:cNvSpPr>
            <a:spLocks noGrp="1"/>
          </p:cNvSpPr>
          <p:nvPr>
            <p:ph idx="1"/>
          </p:nvPr>
        </p:nvSpPr>
        <p:spPr>
          <a:xfrm>
            <a:off x="838200" y="1411705"/>
            <a:ext cx="10515600" cy="4765258"/>
          </a:xfrm>
        </p:spPr>
        <p:txBody>
          <a:bodyPr>
            <a:normAutofit lnSpcReduction="10000"/>
          </a:bodyPr>
          <a:lstStyle/>
          <a:p>
            <a:pPr>
              <a:buFont typeface="Wingdings" panose="05000000000000000000" pitchFamily="2" charset="2"/>
              <a:buChar char="Ø"/>
            </a:pPr>
            <a:r>
              <a:rPr lang="en-US" altLang="zh-CN" sz="2000" dirty="0" smtClean="0">
                <a:latin typeface="宋体" panose="02010600030101010101" pitchFamily="2" charset="-122"/>
                <a:ea typeface="宋体" panose="02010600030101010101" pitchFamily="2" charset="-122"/>
                <a:cs typeface="宋体" panose="02010600030101010101" pitchFamily="2" charset="-122"/>
              </a:rPr>
              <a:t>2019</a:t>
            </a:r>
            <a:r>
              <a:rPr lang="zh-CN" altLang="zh-CN" sz="2000" dirty="0" smtClean="0">
                <a:latin typeface="宋体" panose="02010600030101010101" pitchFamily="2" charset="-122"/>
                <a:ea typeface="宋体" panose="02010600030101010101" pitchFamily="2" charset="-122"/>
                <a:cs typeface="宋体" panose="02010600030101010101" pitchFamily="2" charset="-122"/>
              </a:rPr>
              <a:t>年度工作报告书中资产负债表与账簿记录存在差异</a:t>
            </a:r>
            <a:r>
              <a:rPr lang="en-US" altLang="zh-CN" sz="2000" dirty="0" smtClean="0">
                <a:latin typeface="宋体" panose="02010600030101010101" pitchFamily="2" charset="-122"/>
                <a:ea typeface="宋体" panose="02010600030101010101" pitchFamily="2" charset="-122"/>
                <a:cs typeface="宋体" panose="02010600030101010101" pitchFamily="2" charset="-122"/>
              </a:rPr>
              <a:t>11,250</a:t>
            </a:r>
            <a:r>
              <a:rPr lang="zh-CN" altLang="zh-CN" sz="2000" dirty="0" smtClean="0">
                <a:latin typeface="宋体" panose="02010600030101010101" pitchFamily="2" charset="-122"/>
                <a:ea typeface="宋体" panose="02010600030101010101" pitchFamily="2" charset="-122"/>
                <a:cs typeface="宋体" panose="02010600030101010101" pitchFamily="2" charset="-122"/>
              </a:rPr>
              <a:t>元</a:t>
            </a:r>
            <a:endParaRPr lang="en-US" altLang="zh-CN" sz="2000" dirty="0" smtClean="0">
              <a:latin typeface="宋体" panose="02010600030101010101" pitchFamily="2" charset="-122"/>
              <a:ea typeface="宋体" panose="02010600030101010101" pitchFamily="2" charset="-122"/>
              <a:cs typeface="宋体" panose="02010600030101010101" pitchFamily="2" charset="-122"/>
            </a:endParaRPr>
          </a:p>
          <a:p>
            <a:pPr>
              <a:buFont typeface="Wingdings" panose="05000000000000000000" pitchFamily="2" charset="2"/>
              <a:buChar char="Ø"/>
            </a:pPr>
            <a:r>
              <a:rPr lang="zh-CN" altLang="zh-CN" sz="2000" dirty="0" smtClean="0">
                <a:latin typeface="宋体" panose="02010600030101010101" pitchFamily="2" charset="-122"/>
                <a:ea typeface="宋体" panose="02010600030101010101" pitchFamily="2" charset="-122"/>
                <a:cs typeface="宋体" panose="02010600030101010101" pitchFamily="2" charset="-122"/>
              </a:rPr>
              <a:t>截止</a:t>
            </a:r>
            <a:r>
              <a:rPr lang="en-US" altLang="zh-CN" sz="2000" dirty="0" smtClean="0">
                <a:latin typeface="宋体" panose="02010600030101010101" pitchFamily="2" charset="-122"/>
                <a:ea typeface="宋体" panose="02010600030101010101" pitchFamily="2" charset="-122"/>
                <a:cs typeface="宋体" panose="02010600030101010101" pitchFamily="2" charset="-122"/>
              </a:rPr>
              <a:t>2020</a:t>
            </a:r>
            <a:r>
              <a:rPr lang="zh-CN" altLang="zh-CN" sz="2000" dirty="0" smtClean="0">
                <a:latin typeface="宋体" panose="02010600030101010101" pitchFamily="2" charset="-122"/>
                <a:ea typeface="宋体" panose="02010600030101010101" pitchFamily="2" charset="-122"/>
                <a:cs typeface="宋体" panose="02010600030101010101" pitchFamily="2" charset="-122"/>
              </a:rPr>
              <a:t>年</a:t>
            </a:r>
            <a:r>
              <a:rPr lang="en-US" altLang="zh-CN" sz="2000" dirty="0" smtClean="0">
                <a:latin typeface="宋体" panose="02010600030101010101" pitchFamily="2" charset="-122"/>
                <a:ea typeface="宋体" panose="02010600030101010101" pitchFamily="2" charset="-122"/>
                <a:cs typeface="宋体" panose="02010600030101010101" pitchFamily="2" charset="-122"/>
              </a:rPr>
              <a:t>9</a:t>
            </a:r>
            <a:r>
              <a:rPr lang="zh-CN" altLang="zh-CN" sz="2000" dirty="0" smtClean="0">
                <a:latin typeface="宋体" panose="02010600030101010101" pitchFamily="2" charset="-122"/>
                <a:ea typeface="宋体" panose="02010600030101010101" pitchFamily="2" charset="-122"/>
                <a:cs typeface="宋体" panose="02010600030101010101" pitchFamily="2" charset="-122"/>
              </a:rPr>
              <a:t>月</a:t>
            </a:r>
            <a:r>
              <a:rPr lang="en-US" altLang="zh-CN" sz="2000" dirty="0" smtClean="0">
                <a:latin typeface="宋体" panose="02010600030101010101" pitchFamily="2" charset="-122"/>
                <a:ea typeface="宋体" panose="02010600030101010101" pitchFamily="2" charset="-122"/>
                <a:cs typeface="宋体" panose="02010600030101010101" pitchFamily="2" charset="-122"/>
              </a:rPr>
              <a:t>30</a:t>
            </a:r>
            <a:r>
              <a:rPr lang="zh-CN" altLang="zh-CN" sz="2000" dirty="0" smtClean="0">
                <a:latin typeface="宋体" panose="02010600030101010101" pitchFamily="2" charset="-122"/>
                <a:ea typeface="宋体" panose="02010600030101010101" pitchFamily="2" charset="-122"/>
                <a:cs typeface="宋体" panose="02010600030101010101" pitchFamily="2" charset="-122"/>
              </a:rPr>
              <a:t>日，固定资产账面原值</a:t>
            </a:r>
            <a:r>
              <a:rPr lang="en-US" altLang="zh-CN" sz="2000" dirty="0" smtClean="0">
                <a:latin typeface="宋体" panose="02010600030101010101" pitchFamily="2" charset="-122"/>
                <a:ea typeface="宋体" panose="02010600030101010101" pitchFamily="2" charset="-122"/>
                <a:cs typeface="宋体" panose="02010600030101010101" pitchFamily="2" charset="-122"/>
              </a:rPr>
              <a:t>1,400</a:t>
            </a:r>
            <a:r>
              <a:rPr lang="zh-CN" altLang="zh-CN" sz="2000" dirty="0" smtClean="0">
                <a:latin typeface="宋体" panose="02010600030101010101" pitchFamily="2" charset="-122"/>
                <a:ea typeface="宋体" panose="02010600030101010101" pitchFamily="2" charset="-122"/>
                <a:cs typeface="宋体" panose="02010600030101010101" pitchFamily="2" charset="-122"/>
              </a:rPr>
              <a:t>元</a:t>
            </a:r>
            <a:r>
              <a:rPr lang="en-US" altLang="zh-CN" sz="2000" dirty="0" smtClean="0">
                <a:latin typeface="宋体" panose="02010600030101010101" pitchFamily="2" charset="-122"/>
                <a:ea typeface="宋体" panose="02010600030101010101" pitchFamily="2" charset="-122"/>
                <a:cs typeface="宋体" panose="02010600030101010101" pitchFamily="2" charset="-122"/>
              </a:rPr>
              <a:t>,</a:t>
            </a:r>
            <a:r>
              <a:rPr lang="zh-CN" altLang="zh-CN" sz="2000" dirty="0" smtClean="0">
                <a:latin typeface="宋体" panose="02010600030101010101" pitchFamily="2" charset="-122"/>
                <a:ea typeface="宋体" panose="02010600030101010101" pitchFamily="2" charset="-122"/>
                <a:cs typeface="宋体" panose="02010600030101010101" pitchFamily="2" charset="-122"/>
              </a:rPr>
              <a:t>为</a:t>
            </a:r>
            <a:r>
              <a:rPr lang="en-US" altLang="zh-CN" sz="2000" dirty="0" smtClean="0">
                <a:latin typeface="宋体" panose="02010600030101010101" pitchFamily="2" charset="-122"/>
                <a:ea typeface="宋体" panose="02010600030101010101" pitchFamily="2" charset="-122"/>
                <a:cs typeface="宋体" panose="02010600030101010101" pitchFamily="2" charset="-122"/>
              </a:rPr>
              <a:t>2019</a:t>
            </a:r>
            <a:r>
              <a:rPr lang="zh-CN" altLang="zh-CN" sz="2000" dirty="0" smtClean="0">
                <a:latin typeface="宋体" panose="02010600030101010101" pitchFamily="2" charset="-122"/>
                <a:ea typeface="宋体" panose="02010600030101010101" pitchFamily="2" charset="-122"/>
                <a:cs typeface="宋体" panose="02010600030101010101" pitchFamily="2" charset="-122"/>
              </a:rPr>
              <a:t>年购入的打印机</a:t>
            </a:r>
            <a:r>
              <a:rPr lang="en-US" altLang="zh-CN" sz="2000" dirty="0" smtClean="0">
                <a:latin typeface="宋体" panose="02010600030101010101" pitchFamily="2" charset="-122"/>
                <a:ea typeface="宋体" panose="02010600030101010101" pitchFamily="2" charset="-122"/>
                <a:cs typeface="宋体" panose="02010600030101010101" pitchFamily="2" charset="-122"/>
              </a:rPr>
              <a:t>,</a:t>
            </a:r>
            <a:r>
              <a:rPr lang="zh-CN" altLang="zh-CN" sz="2000" dirty="0" smtClean="0">
                <a:latin typeface="宋体" panose="02010600030101010101" pitchFamily="2" charset="-122"/>
                <a:ea typeface="宋体" panose="02010600030101010101" pitchFamily="2" charset="-122"/>
                <a:cs typeface="宋体" panose="02010600030101010101" pitchFamily="2" charset="-122"/>
              </a:rPr>
              <a:t>账面未提折旧，不符合规定</a:t>
            </a:r>
            <a:endParaRPr lang="en-US" altLang="zh-CN" sz="2000" dirty="0" smtClean="0">
              <a:latin typeface="宋体" panose="02010600030101010101" pitchFamily="2" charset="-122"/>
              <a:ea typeface="宋体" panose="02010600030101010101" pitchFamily="2" charset="-122"/>
              <a:cs typeface="宋体" panose="02010600030101010101" pitchFamily="2" charset="-122"/>
            </a:endParaRPr>
          </a:p>
          <a:p>
            <a:pPr>
              <a:buFont typeface="Wingdings" panose="05000000000000000000" pitchFamily="2" charset="2"/>
              <a:buChar char="Ø"/>
            </a:pPr>
            <a:r>
              <a:rPr lang="en-US" altLang="zh-CN" sz="2000" dirty="0" smtClean="0">
                <a:latin typeface="宋体" panose="02010600030101010101" pitchFamily="2" charset="-122"/>
                <a:ea typeface="宋体" panose="02010600030101010101" pitchFamily="2" charset="-122"/>
                <a:cs typeface="宋体" panose="02010600030101010101" pitchFamily="2" charset="-122"/>
              </a:rPr>
              <a:t>2017</a:t>
            </a:r>
            <a:r>
              <a:rPr lang="zh-CN" altLang="zh-CN" sz="2000" dirty="0" smtClean="0">
                <a:latin typeface="宋体" panose="02010600030101010101" pitchFamily="2" charset="-122"/>
                <a:ea typeface="宋体" panose="02010600030101010101" pitchFamily="2" charset="-122"/>
                <a:cs typeface="宋体" panose="02010600030101010101" pitchFamily="2" charset="-122"/>
              </a:rPr>
              <a:t>年收到区民政厅奖金</a:t>
            </a:r>
            <a:r>
              <a:rPr lang="en-US" altLang="zh-CN" sz="2000" dirty="0" smtClean="0">
                <a:latin typeface="宋体" panose="02010600030101010101" pitchFamily="2" charset="-122"/>
                <a:ea typeface="宋体" panose="02010600030101010101" pitchFamily="2" charset="-122"/>
                <a:cs typeface="宋体" panose="02010600030101010101" pitchFamily="2" charset="-122"/>
              </a:rPr>
              <a:t>20,000</a:t>
            </a:r>
            <a:r>
              <a:rPr lang="zh-CN" altLang="zh-CN" sz="2000" dirty="0" smtClean="0">
                <a:latin typeface="宋体" panose="02010600030101010101" pitchFamily="2" charset="-122"/>
                <a:ea typeface="宋体" panose="02010600030101010101" pitchFamily="2" charset="-122"/>
                <a:cs typeface="宋体" panose="02010600030101010101" pitchFamily="2" charset="-122"/>
              </a:rPr>
              <a:t>及</a:t>
            </a:r>
            <a:r>
              <a:rPr lang="en-US" altLang="zh-CN" sz="2000" dirty="0" smtClean="0">
                <a:latin typeface="宋体" panose="02010600030101010101" pitchFamily="2" charset="-122"/>
                <a:ea typeface="宋体" panose="02010600030101010101" pitchFamily="2" charset="-122"/>
                <a:cs typeface="宋体" panose="02010600030101010101" pitchFamily="2" charset="-122"/>
              </a:rPr>
              <a:t>2018</a:t>
            </a:r>
            <a:r>
              <a:rPr lang="zh-CN" altLang="zh-CN" sz="2000" dirty="0" smtClean="0">
                <a:latin typeface="宋体" panose="02010600030101010101" pitchFamily="2" charset="-122"/>
                <a:ea typeface="宋体" panose="02010600030101010101" pitchFamily="2" charset="-122"/>
                <a:cs typeface="宋体" panose="02010600030101010101" pitchFamily="2" charset="-122"/>
              </a:rPr>
              <a:t>年收到党建基金</a:t>
            </a:r>
            <a:r>
              <a:rPr lang="en-US" altLang="zh-CN" sz="2000" dirty="0" smtClean="0">
                <a:latin typeface="宋体" panose="02010600030101010101" pitchFamily="2" charset="-122"/>
                <a:ea typeface="宋体" panose="02010600030101010101" pitchFamily="2" charset="-122"/>
                <a:cs typeface="宋体" panose="02010600030101010101" pitchFamily="2" charset="-122"/>
              </a:rPr>
              <a:t>3,000</a:t>
            </a:r>
            <a:r>
              <a:rPr lang="zh-CN" altLang="zh-CN" sz="2000" dirty="0" smtClean="0">
                <a:latin typeface="宋体" panose="02010600030101010101" pitchFamily="2" charset="-122"/>
                <a:ea typeface="宋体" panose="02010600030101010101" pitchFamily="2" charset="-122"/>
                <a:cs typeface="宋体" panose="02010600030101010101" pitchFamily="2" charset="-122"/>
              </a:rPr>
              <a:t>元计入“其他收入”应计入“政府补助收入”不符合规定</a:t>
            </a:r>
            <a:endParaRPr lang="en-US" altLang="zh-CN" sz="2000" dirty="0" smtClean="0">
              <a:latin typeface="宋体" panose="02010600030101010101" pitchFamily="2" charset="-122"/>
              <a:ea typeface="宋体" panose="02010600030101010101" pitchFamily="2" charset="-122"/>
              <a:cs typeface="宋体" panose="02010600030101010101" pitchFamily="2" charset="-122"/>
            </a:endParaRPr>
          </a:p>
          <a:p>
            <a:pPr>
              <a:buFont typeface="Wingdings" panose="05000000000000000000" pitchFamily="2" charset="2"/>
              <a:buChar char="Ø"/>
            </a:pPr>
            <a:r>
              <a:rPr lang="en-US" altLang="zh-CN" sz="2000" dirty="0" smtClean="0">
                <a:latin typeface="宋体" panose="02010600030101010101" pitchFamily="2" charset="-122"/>
                <a:ea typeface="宋体" panose="02010600030101010101" pitchFamily="2" charset="-122"/>
                <a:cs typeface="宋体" panose="02010600030101010101" pitchFamily="2" charset="-122"/>
              </a:rPr>
              <a:t>2019</a:t>
            </a:r>
            <a:r>
              <a:rPr lang="zh-CN" altLang="zh-CN" sz="2000" dirty="0" smtClean="0">
                <a:latin typeface="宋体" panose="02010600030101010101" pitchFamily="2" charset="-122"/>
                <a:ea typeface="宋体" panose="02010600030101010101" pitchFamily="2" charset="-122"/>
                <a:cs typeface="宋体" panose="02010600030101010101" pitchFamily="2" charset="-122"/>
              </a:rPr>
              <a:t>年</a:t>
            </a:r>
            <a:r>
              <a:rPr lang="en-US" altLang="zh-CN" sz="2000" dirty="0" smtClean="0">
                <a:latin typeface="宋体" panose="02010600030101010101" pitchFamily="2" charset="-122"/>
                <a:ea typeface="宋体" panose="02010600030101010101" pitchFamily="2" charset="-122"/>
                <a:cs typeface="宋体" panose="02010600030101010101" pitchFamily="2" charset="-122"/>
              </a:rPr>
              <a:t>9</a:t>
            </a:r>
            <a:r>
              <a:rPr lang="zh-CN" altLang="zh-CN" sz="2000" dirty="0" smtClean="0">
                <a:latin typeface="宋体" panose="02010600030101010101" pitchFamily="2" charset="-122"/>
                <a:ea typeface="宋体" panose="02010600030101010101" pitchFamily="2" charset="-122"/>
                <a:cs typeface="宋体" panose="02010600030101010101" pitchFamily="2" charset="-122"/>
              </a:rPr>
              <a:t>月</a:t>
            </a:r>
            <a:r>
              <a:rPr lang="en-US" altLang="zh-CN" sz="2000" dirty="0" smtClean="0">
                <a:latin typeface="宋体" panose="02010600030101010101" pitchFamily="2" charset="-122"/>
                <a:ea typeface="宋体" panose="02010600030101010101" pitchFamily="2" charset="-122"/>
                <a:cs typeface="宋体" panose="02010600030101010101" pitchFamily="2" charset="-122"/>
              </a:rPr>
              <a:t>12</a:t>
            </a:r>
            <a:r>
              <a:rPr lang="zh-CN" altLang="zh-CN" sz="2000" dirty="0" smtClean="0">
                <a:latin typeface="宋体" panose="02010600030101010101" pitchFamily="2" charset="-122"/>
                <a:ea typeface="宋体" panose="02010600030101010101" pitchFamily="2" charset="-122"/>
                <a:cs typeface="宋体" panose="02010600030101010101" pitchFamily="2" charset="-122"/>
              </a:rPr>
              <a:t>号、</a:t>
            </a:r>
            <a:r>
              <a:rPr lang="en-US" altLang="zh-CN" sz="2000" dirty="0" smtClean="0">
                <a:latin typeface="宋体" panose="02010600030101010101" pitchFamily="2" charset="-122"/>
                <a:ea typeface="宋体" panose="02010600030101010101" pitchFamily="2" charset="-122"/>
                <a:cs typeface="宋体" panose="02010600030101010101" pitchFamily="2" charset="-122"/>
              </a:rPr>
              <a:t>13</a:t>
            </a:r>
            <a:r>
              <a:rPr lang="zh-CN" altLang="zh-CN" sz="2000" dirty="0" smtClean="0">
                <a:latin typeface="宋体" panose="02010600030101010101" pitchFamily="2" charset="-122"/>
                <a:ea typeface="宋体" panose="02010600030101010101" pitchFamily="2" charset="-122"/>
                <a:cs typeface="宋体" panose="02010600030101010101" pitchFamily="2" charset="-122"/>
              </a:rPr>
              <a:t>号凭证，</a:t>
            </a:r>
            <a:r>
              <a:rPr lang="en-US" altLang="zh-CN" sz="2000" dirty="0" smtClean="0">
                <a:latin typeface="宋体" panose="02010600030101010101" pitchFamily="2" charset="-122"/>
                <a:ea typeface="宋体" panose="02010600030101010101" pitchFamily="2" charset="-122"/>
                <a:cs typeface="宋体" panose="02010600030101010101" pitchFamily="2" charset="-122"/>
              </a:rPr>
              <a:t>2020</a:t>
            </a:r>
            <a:r>
              <a:rPr lang="zh-CN" altLang="zh-CN" sz="2000" dirty="0" smtClean="0">
                <a:latin typeface="宋体" panose="02010600030101010101" pitchFamily="2" charset="-122"/>
                <a:ea typeface="宋体" panose="02010600030101010101" pitchFamily="2" charset="-122"/>
                <a:cs typeface="宋体" panose="02010600030101010101" pitchFamily="2" charset="-122"/>
              </a:rPr>
              <a:t>年</a:t>
            </a:r>
            <a:r>
              <a:rPr lang="en-US" altLang="zh-CN" sz="2000" dirty="0" smtClean="0">
                <a:latin typeface="宋体" panose="02010600030101010101" pitchFamily="2" charset="-122"/>
                <a:ea typeface="宋体" panose="02010600030101010101" pitchFamily="2" charset="-122"/>
                <a:cs typeface="宋体" panose="02010600030101010101" pitchFamily="2" charset="-122"/>
              </a:rPr>
              <a:t>3</a:t>
            </a:r>
            <a:r>
              <a:rPr lang="zh-CN" altLang="zh-CN" sz="2000" dirty="0" smtClean="0">
                <a:latin typeface="宋体" panose="02010600030101010101" pitchFamily="2" charset="-122"/>
                <a:ea typeface="宋体" panose="02010600030101010101" pitchFamily="2" charset="-122"/>
                <a:cs typeface="宋体" panose="02010600030101010101" pitchFamily="2" charset="-122"/>
              </a:rPr>
              <a:t>月</a:t>
            </a:r>
            <a:r>
              <a:rPr lang="en-US" altLang="zh-CN" sz="2000" dirty="0" smtClean="0">
                <a:latin typeface="宋体" panose="02010600030101010101" pitchFamily="2" charset="-122"/>
                <a:ea typeface="宋体" panose="02010600030101010101" pitchFamily="2" charset="-122"/>
                <a:cs typeface="宋体" panose="02010600030101010101" pitchFamily="2" charset="-122"/>
              </a:rPr>
              <a:t>9</a:t>
            </a:r>
            <a:r>
              <a:rPr lang="zh-CN" altLang="zh-CN" sz="2000" dirty="0" smtClean="0">
                <a:latin typeface="宋体" panose="02010600030101010101" pitchFamily="2" charset="-122"/>
                <a:ea typeface="宋体" panose="02010600030101010101" pitchFamily="2" charset="-122"/>
                <a:cs typeface="宋体" panose="02010600030101010101" pitchFamily="2" charset="-122"/>
              </a:rPr>
              <a:t>号凭证，</a:t>
            </a:r>
            <a:r>
              <a:rPr lang="en-US" altLang="zh-CN" sz="2000" dirty="0" smtClean="0">
                <a:latin typeface="宋体" panose="02010600030101010101" pitchFamily="2" charset="-122"/>
                <a:ea typeface="宋体" panose="02010600030101010101" pitchFamily="2" charset="-122"/>
                <a:cs typeface="宋体" panose="02010600030101010101" pitchFamily="2" charset="-122"/>
              </a:rPr>
              <a:t>2020</a:t>
            </a:r>
            <a:r>
              <a:rPr lang="zh-CN" altLang="zh-CN" sz="2000" dirty="0" smtClean="0">
                <a:latin typeface="宋体" panose="02010600030101010101" pitchFamily="2" charset="-122"/>
                <a:ea typeface="宋体" panose="02010600030101010101" pitchFamily="2" charset="-122"/>
                <a:cs typeface="宋体" panose="02010600030101010101" pitchFamily="2" charset="-122"/>
              </a:rPr>
              <a:t>年</a:t>
            </a:r>
            <a:r>
              <a:rPr lang="en-US" altLang="zh-CN" sz="2000" dirty="0" smtClean="0">
                <a:latin typeface="宋体" panose="02010600030101010101" pitchFamily="2" charset="-122"/>
                <a:ea typeface="宋体" panose="02010600030101010101" pitchFamily="2" charset="-122"/>
                <a:cs typeface="宋体" panose="02010600030101010101" pitchFamily="2" charset="-122"/>
              </a:rPr>
              <a:t>9</a:t>
            </a:r>
            <a:r>
              <a:rPr lang="zh-CN" altLang="zh-CN" sz="2000" dirty="0" smtClean="0">
                <a:latin typeface="宋体" panose="02010600030101010101" pitchFamily="2" charset="-122"/>
                <a:ea typeface="宋体" panose="02010600030101010101" pitchFamily="2" charset="-122"/>
                <a:cs typeface="宋体" panose="02010600030101010101" pitchFamily="2" charset="-122"/>
              </a:rPr>
              <a:t>月</a:t>
            </a:r>
            <a:r>
              <a:rPr lang="en-US" altLang="zh-CN" sz="2000" dirty="0" smtClean="0">
                <a:latin typeface="宋体" panose="02010600030101010101" pitchFamily="2" charset="-122"/>
                <a:ea typeface="宋体" panose="02010600030101010101" pitchFamily="2" charset="-122"/>
                <a:cs typeface="宋体" panose="02010600030101010101" pitchFamily="2" charset="-122"/>
              </a:rPr>
              <a:t>3</a:t>
            </a:r>
            <a:r>
              <a:rPr lang="zh-CN" altLang="zh-CN" sz="2000" dirty="0" smtClean="0">
                <a:latin typeface="宋体" panose="02010600030101010101" pitchFamily="2" charset="-122"/>
                <a:ea typeface="宋体" panose="02010600030101010101" pitchFamily="2" charset="-122"/>
                <a:cs typeface="宋体" panose="02010600030101010101" pitchFamily="2" charset="-122"/>
              </a:rPr>
              <a:t>号凭证收到的银行存款利息计入“其他费用”应计入“其他收入”不符合规定</a:t>
            </a:r>
            <a:endParaRPr lang="en-US" altLang="zh-CN" sz="2000" dirty="0" smtClean="0">
              <a:latin typeface="宋体" panose="02010600030101010101" pitchFamily="2" charset="-122"/>
              <a:ea typeface="宋体" panose="02010600030101010101" pitchFamily="2" charset="-122"/>
              <a:cs typeface="宋体" panose="02010600030101010101" pitchFamily="2" charset="-122"/>
            </a:endParaRPr>
          </a:p>
          <a:p>
            <a:pPr>
              <a:buFont typeface="Wingdings" panose="05000000000000000000" pitchFamily="2" charset="2"/>
              <a:buChar char="Ø"/>
            </a:pPr>
            <a:r>
              <a:rPr lang="zh-CN" altLang="zh-CN" sz="2000" dirty="0" smtClean="0">
                <a:latin typeface="宋体" panose="02010600030101010101" pitchFamily="2" charset="-122"/>
                <a:ea typeface="宋体" panose="02010600030101010101" pitchFamily="2" charset="-122"/>
                <a:cs typeface="宋体" panose="02010600030101010101" pitchFamily="2" charset="-122"/>
              </a:rPr>
              <a:t>报销标准与差旅费开支规定不相符</a:t>
            </a:r>
            <a:endParaRPr lang="en-US" altLang="zh-CN" sz="2000" dirty="0" smtClean="0">
              <a:latin typeface="宋体" panose="02010600030101010101" pitchFamily="2" charset="-122"/>
              <a:ea typeface="宋体" panose="02010600030101010101" pitchFamily="2" charset="-122"/>
              <a:cs typeface="宋体" panose="02010600030101010101" pitchFamily="2" charset="-122"/>
            </a:endParaRPr>
          </a:p>
          <a:p>
            <a:pPr>
              <a:buFont typeface="Wingdings" panose="05000000000000000000" pitchFamily="2" charset="2"/>
              <a:buChar char="Ø"/>
            </a:pPr>
            <a:r>
              <a:rPr lang="zh-CN" altLang="zh-CN" sz="2000" dirty="0" smtClean="0">
                <a:latin typeface="宋体" panose="02010600030101010101" pitchFamily="2" charset="-122"/>
                <a:ea typeface="宋体" panose="02010600030101010101" pitchFamily="2" charset="-122"/>
                <a:cs typeface="宋体" panose="02010600030101010101" pitchFamily="2" charset="-122"/>
              </a:rPr>
              <a:t>未按《章程》规定进行换届，第二届理事会任期为</a:t>
            </a:r>
            <a:r>
              <a:rPr lang="en-US" altLang="zh-CN" sz="2000" dirty="0" smtClean="0">
                <a:latin typeface="宋体" panose="02010600030101010101" pitchFamily="2" charset="-122"/>
                <a:ea typeface="宋体" panose="02010600030101010101" pitchFamily="2" charset="-122"/>
                <a:cs typeface="宋体" panose="02010600030101010101" pitchFamily="2" charset="-122"/>
              </a:rPr>
              <a:t>2014</a:t>
            </a:r>
            <a:r>
              <a:rPr lang="zh-CN" altLang="zh-CN" sz="2000" dirty="0" smtClean="0">
                <a:latin typeface="宋体" panose="02010600030101010101" pitchFamily="2" charset="-122"/>
                <a:ea typeface="宋体" panose="02010600030101010101" pitchFamily="2" charset="-122"/>
                <a:cs typeface="宋体" panose="02010600030101010101" pitchFamily="2" charset="-122"/>
              </a:rPr>
              <a:t>年</a:t>
            </a:r>
            <a:r>
              <a:rPr lang="en-US" altLang="zh-CN" sz="2000" dirty="0" smtClean="0">
                <a:latin typeface="宋体" panose="02010600030101010101" pitchFamily="2" charset="-122"/>
                <a:ea typeface="宋体" panose="02010600030101010101" pitchFamily="2" charset="-122"/>
                <a:cs typeface="宋体" panose="02010600030101010101" pitchFamily="2" charset="-122"/>
              </a:rPr>
              <a:t>1</a:t>
            </a:r>
            <a:r>
              <a:rPr lang="zh-CN" altLang="zh-CN" sz="2000" dirty="0" smtClean="0">
                <a:latin typeface="宋体" panose="02010600030101010101" pitchFamily="2" charset="-122"/>
                <a:ea typeface="宋体" panose="02010600030101010101" pitchFamily="2" charset="-122"/>
                <a:cs typeface="宋体" panose="02010600030101010101" pitchFamily="2" charset="-122"/>
              </a:rPr>
              <a:t>月至</a:t>
            </a:r>
            <a:r>
              <a:rPr lang="en-US" altLang="zh-CN" sz="2000" dirty="0" smtClean="0">
                <a:latin typeface="宋体" panose="02010600030101010101" pitchFamily="2" charset="-122"/>
                <a:ea typeface="宋体" panose="02010600030101010101" pitchFamily="2" charset="-122"/>
                <a:cs typeface="宋体" panose="02010600030101010101" pitchFamily="2" charset="-122"/>
              </a:rPr>
              <a:t>2018</a:t>
            </a:r>
            <a:r>
              <a:rPr lang="zh-CN" altLang="zh-CN" sz="2000" dirty="0" smtClean="0">
                <a:latin typeface="宋体" panose="02010600030101010101" pitchFamily="2" charset="-122"/>
                <a:ea typeface="宋体" panose="02010600030101010101" pitchFamily="2" charset="-122"/>
                <a:cs typeface="宋体" panose="02010600030101010101" pitchFamily="2" charset="-122"/>
              </a:rPr>
              <a:t>年</a:t>
            </a:r>
            <a:r>
              <a:rPr lang="en-US" altLang="zh-CN" sz="2000" dirty="0" smtClean="0">
                <a:latin typeface="宋体" panose="02010600030101010101" pitchFamily="2" charset="-122"/>
                <a:ea typeface="宋体" panose="02010600030101010101" pitchFamily="2" charset="-122"/>
                <a:cs typeface="宋体" panose="02010600030101010101" pitchFamily="2" charset="-122"/>
              </a:rPr>
              <a:t>12</a:t>
            </a:r>
            <a:r>
              <a:rPr lang="zh-CN" altLang="zh-CN" sz="2000" dirty="0" smtClean="0">
                <a:latin typeface="宋体" panose="02010600030101010101" pitchFamily="2" charset="-122"/>
                <a:ea typeface="宋体" panose="02010600030101010101" pitchFamily="2" charset="-122"/>
                <a:cs typeface="宋体" panose="02010600030101010101" pitchFamily="2" charset="-122"/>
              </a:rPr>
              <a:t>月，任期已达</a:t>
            </a:r>
            <a:r>
              <a:rPr lang="en-US" altLang="zh-CN" sz="2000" dirty="0" smtClean="0">
                <a:latin typeface="宋体" panose="02010600030101010101" pitchFamily="2" charset="-122"/>
                <a:ea typeface="宋体" panose="02010600030101010101" pitchFamily="2" charset="-122"/>
                <a:cs typeface="宋体" panose="02010600030101010101" pitchFamily="2" charset="-122"/>
              </a:rPr>
              <a:t>5</a:t>
            </a:r>
            <a:r>
              <a:rPr lang="zh-CN" altLang="zh-CN" sz="2000" dirty="0" smtClean="0">
                <a:latin typeface="宋体" panose="02010600030101010101" pitchFamily="2" charset="-122"/>
                <a:ea typeface="宋体" panose="02010600030101010101" pitchFamily="2" charset="-122"/>
                <a:cs typeface="宋体" panose="02010600030101010101" pitchFamily="2" charset="-122"/>
              </a:rPr>
              <a:t>年，不符合章程第九条“本基金会理事任期为</a:t>
            </a:r>
            <a:r>
              <a:rPr lang="en-US" altLang="zh-CN" sz="2000" dirty="0" smtClean="0">
                <a:latin typeface="宋体" panose="02010600030101010101" pitchFamily="2" charset="-122"/>
                <a:ea typeface="宋体" panose="02010600030101010101" pitchFamily="2" charset="-122"/>
                <a:cs typeface="宋体" panose="02010600030101010101" pitchFamily="2" charset="-122"/>
              </a:rPr>
              <a:t>3</a:t>
            </a:r>
            <a:r>
              <a:rPr lang="zh-CN" altLang="zh-CN" sz="2000" dirty="0" smtClean="0">
                <a:latin typeface="宋体" panose="02010600030101010101" pitchFamily="2" charset="-122"/>
                <a:ea typeface="宋体" panose="02010600030101010101" pitchFamily="2" charset="-122"/>
                <a:cs typeface="宋体" panose="02010600030101010101" pitchFamily="2" charset="-122"/>
              </a:rPr>
              <a:t>年，任期届满，连选可以连任”的规定</a:t>
            </a:r>
          </a:p>
          <a:p>
            <a:pPr>
              <a:buFont typeface="Wingdings" panose="05000000000000000000" pitchFamily="2" charset="2"/>
              <a:buChar char="Ø"/>
            </a:pPr>
            <a:r>
              <a:rPr lang="zh-CN" altLang="zh-CN" sz="2000" dirty="0" smtClean="0">
                <a:latin typeface="宋体" panose="02010600030101010101" pitchFamily="2" charset="-122"/>
                <a:ea typeface="宋体" panose="02010600030101010101" pitchFamily="2" charset="-122"/>
                <a:cs typeface="宋体" panose="02010600030101010101" pitchFamily="2" charset="-122"/>
              </a:rPr>
              <a:t>依据中共中央组织部，中组发</a:t>
            </a:r>
            <a:r>
              <a:rPr lang="en-US" altLang="zh-CN" sz="2000" dirty="0" smtClean="0">
                <a:latin typeface="宋体" panose="02010600030101010101" pitchFamily="2" charset="-122"/>
                <a:ea typeface="宋体" panose="02010600030101010101" pitchFamily="2" charset="-122"/>
                <a:cs typeface="宋体" panose="02010600030101010101" pitchFamily="2" charset="-122"/>
              </a:rPr>
              <a:t>[2014]11</a:t>
            </a:r>
            <a:r>
              <a:rPr lang="zh-CN" altLang="zh-CN" sz="2000" dirty="0" smtClean="0">
                <a:latin typeface="宋体" panose="02010600030101010101" pitchFamily="2" charset="-122"/>
                <a:ea typeface="宋体" panose="02010600030101010101" pitchFamily="2" charset="-122"/>
                <a:cs typeface="宋体" panose="02010600030101010101" pitchFamily="2" charset="-122"/>
              </a:rPr>
              <a:t>号《关于规范退（离）休领导干部在社会团体兼职问题的通知》规定，本基金会秘书长石巧勇同志为退休干部，未能提供相关审批或备案资料</a:t>
            </a:r>
          </a:p>
          <a:p>
            <a:pPr>
              <a:buFont typeface="Wingdings" panose="05000000000000000000" pitchFamily="2" charset="2"/>
              <a:buChar char="Ø"/>
            </a:pPr>
            <a:r>
              <a:rPr lang="zh-CN" altLang="en-US" sz="2000" dirty="0">
                <a:latin typeface="宋体" panose="02010600030101010101" pitchFamily="2" charset="-122"/>
                <a:ea typeface="宋体" panose="02010600030101010101" pitchFamily="2" charset="-122"/>
                <a:cs typeface="宋体" panose="02010600030101010101" pitchFamily="2" charset="-122"/>
              </a:rPr>
              <a:t>针对上述专项审计提出的问题，我们与</a:t>
            </a:r>
            <a:r>
              <a:rPr lang="en-US" altLang="zh-CN" sz="2000" dirty="0">
                <a:latin typeface="宋体" panose="02010600030101010101" pitchFamily="2" charset="-122"/>
                <a:ea typeface="宋体" panose="02010600030101010101" pitchFamily="2" charset="-122"/>
                <a:cs typeface="宋体" panose="02010600030101010101" pitchFamily="2" charset="-122"/>
              </a:rPr>
              <a:t>2021</a:t>
            </a:r>
            <a:r>
              <a:rPr lang="zh-CN" altLang="en-US" sz="2000" dirty="0">
                <a:latin typeface="宋体" panose="02010600030101010101" pitchFamily="2" charset="-122"/>
                <a:ea typeface="宋体" panose="02010600030101010101" pitchFamily="2" charset="-122"/>
                <a:cs typeface="宋体" panose="02010600030101010101" pitchFamily="2" charset="-122"/>
              </a:rPr>
              <a:t>年</a:t>
            </a:r>
            <a:r>
              <a:rPr lang="en-US" altLang="zh-CN" sz="2000" dirty="0">
                <a:latin typeface="宋体" panose="02010600030101010101" pitchFamily="2" charset="-122"/>
                <a:ea typeface="宋体" panose="02010600030101010101" pitchFamily="2" charset="-122"/>
                <a:cs typeface="宋体" panose="02010600030101010101" pitchFamily="2" charset="-122"/>
              </a:rPr>
              <a:t>2</a:t>
            </a:r>
            <a:r>
              <a:rPr lang="zh-CN" altLang="en-US" sz="2000" dirty="0">
                <a:latin typeface="宋体" panose="02010600030101010101" pitchFamily="2" charset="-122"/>
                <a:ea typeface="宋体" panose="02010600030101010101" pitchFamily="2" charset="-122"/>
                <a:cs typeface="宋体" panose="02010600030101010101" pitchFamily="2" charset="-122"/>
              </a:rPr>
              <a:t>月一一进行了整改，并专门给民政厅报送了整改专题报告及佐证资料。</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5567680" cy="623570"/>
          </a:xfrm>
        </p:spPr>
        <p:txBody>
          <a:bodyPr>
            <a:normAutofit fontScale="90000"/>
          </a:bodyPr>
          <a:lstStyle/>
          <a:p>
            <a:r>
              <a:rPr lang="zh-CN" altLang="en-US" sz="4000"/>
              <a:t>2021年全区社会组织评估</a:t>
            </a:r>
          </a:p>
        </p:txBody>
      </p:sp>
      <p:sp>
        <p:nvSpPr>
          <p:cNvPr id="3" name="内容占位符 2"/>
          <p:cNvSpPr>
            <a:spLocks noGrp="1"/>
          </p:cNvSpPr>
          <p:nvPr>
            <p:ph idx="1"/>
          </p:nvPr>
        </p:nvSpPr>
        <p:spPr>
          <a:xfrm>
            <a:off x="838200" y="988695"/>
            <a:ext cx="10515600" cy="5485130"/>
          </a:xfrm>
        </p:spPr>
        <p:txBody>
          <a:bodyPr>
            <a:normAutofit fontScale="77500" lnSpcReduction="20000"/>
          </a:bodyPr>
          <a:lstStyle/>
          <a:p>
            <a:pPr fontAlgn="auto">
              <a:lnSpc>
                <a:spcPct val="120000"/>
              </a:lnSpc>
            </a:pPr>
            <a:r>
              <a:rPr lang="en-US" altLang="zh-CN" sz="2285">
                <a:latin typeface="宋体" panose="02010600030101010101" pitchFamily="2" charset="-122"/>
                <a:ea typeface="宋体" panose="02010600030101010101" pitchFamily="2" charset="-122"/>
                <a:cs typeface="宋体" panose="02010600030101010101" pitchFamily="2" charset="-122"/>
              </a:rPr>
              <a:t>2021</a:t>
            </a:r>
            <a:r>
              <a:rPr lang="zh-CN" altLang="en-US" sz="2285">
                <a:latin typeface="宋体" panose="02010600030101010101" pitchFamily="2" charset="-122"/>
                <a:ea typeface="宋体" panose="02010600030101010101" pitchFamily="2" charset="-122"/>
                <a:cs typeface="宋体" panose="02010600030101010101" pitchFamily="2" charset="-122"/>
              </a:rPr>
              <a:t>年</a:t>
            </a:r>
            <a:r>
              <a:rPr lang="en-US" altLang="zh-CN" sz="2285">
                <a:latin typeface="宋体" panose="02010600030101010101" pitchFamily="2" charset="-122"/>
                <a:ea typeface="宋体" panose="02010600030101010101" pitchFamily="2" charset="-122"/>
                <a:cs typeface="宋体" panose="02010600030101010101" pitchFamily="2" charset="-122"/>
              </a:rPr>
              <a:t>7</a:t>
            </a:r>
            <a:r>
              <a:rPr lang="zh-CN" altLang="en-US" sz="2285">
                <a:latin typeface="宋体" panose="02010600030101010101" pitchFamily="2" charset="-122"/>
                <a:ea typeface="宋体" panose="02010600030101010101" pitchFamily="2" charset="-122"/>
                <a:cs typeface="宋体" panose="02010600030101010101" pitchFamily="2" charset="-122"/>
              </a:rPr>
              <a:t>月底接自治区民政厅 </a:t>
            </a:r>
            <a:r>
              <a:rPr lang="zh-CN" altLang="en-US" sz="2285">
                <a:latin typeface="宋体" panose="02010600030101010101" pitchFamily="2" charset="-122"/>
                <a:ea typeface="宋体" panose="02010600030101010101" pitchFamily="2" charset="-122"/>
                <a:cs typeface="宋体" panose="02010600030101010101" pitchFamily="2" charset="-122"/>
                <a:sym typeface="+mn-ea"/>
              </a:rPr>
              <a:t>宁民字</a:t>
            </a:r>
            <a:r>
              <a:rPr lang="en-US" altLang="zh-CN" sz="2285">
                <a:latin typeface="宋体" panose="02010600030101010101" pitchFamily="2" charset="-122"/>
                <a:ea typeface="宋体" panose="02010600030101010101" pitchFamily="2" charset="-122"/>
                <a:cs typeface="宋体" panose="02010600030101010101" pitchFamily="2" charset="-122"/>
                <a:sym typeface="+mn-ea"/>
              </a:rPr>
              <a:t>[2021]62</a:t>
            </a:r>
            <a:r>
              <a:rPr lang="zh-CN" altLang="en-US" sz="2285">
                <a:latin typeface="宋体" panose="02010600030101010101" pitchFamily="2" charset="-122"/>
                <a:ea typeface="宋体" panose="02010600030101010101" pitchFamily="2" charset="-122"/>
                <a:cs typeface="宋体" panose="02010600030101010101" pitchFamily="2" charset="-122"/>
                <a:sym typeface="+mn-ea"/>
              </a:rPr>
              <a:t>号</a:t>
            </a:r>
            <a:r>
              <a:rPr lang="zh-CN" altLang="en-US" sz="2285">
                <a:latin typeface="宋体" panose="02010600030101010101" pitchFamily="2" charset="-122"/>
                <a:ea typeface="宋体" panose="02010600030101010101" pitchFamily="2" charset="-122"/>
                <a:cs typeface="宋体" panose="02010600030101010101" pitchFamily="2" charset="-122"/>
              </a:rPr>
              <a:t>《关于开展</a:t>
            </a:r>
            <a:r>
              <a:rPr lang="en-US" altLang="zh-CN" sz="2285">
                <a:latin typeface="宋体" panose="02010600030101010101" pitchFamily="2" charset="-122"/>
                <a:ea typeface="宋体" panose="02010600030101010101" pitchFamily="2" charset="-122"/>
                <a:cs typeface="宋体" panose="02010600030101010101" pitchFamily="2" charset="-122"/>
              </a:rPr>
              <a:t>2021</a:t>
            </a:r>
            <a:r>
              <a:rPr lang="zh-CN" altLang="en-US" sz="2285">
                <a:latin typeface="宋体" panose="02010600030101010101" pitchFamily="2" charset="-122"/>
                <a:ea typeface="宋体" panose="02010600030101010101" pitchFamily="2" charset="-122"/>
                <a:cs typeface="宋体" panose="02010600030101010101" pitchFamily="2" charset="-122"/>
              </a:rPr>
              <a:t>年度全区社会组织评估工作的通知》。本会上次等级评估始于</a:t>
            </a:r>
            <a:r>
              <a:rPr lang="en-US" altLang="zh-CN" sz="2285">
                <a:latin typeface="宋体" panose="02010600030101010101" pitchFamily="2" charset="-122"/>
                <a:ea typeface="宋体" panose="02010600030101010101" pitchFamily="2" charset="-122"/>
                <a:cs typeface="宋体" panose="02010600030101010101" pitchFamily="2" charset="-122"/>
              </a:rPr>
              <a:t>2015</a:t>
            </a:r>
            <a:r>
              <a:rPr lang="zh-CN" altLang="en-US" sz="2285">
                <a:latin typeface="宋体" panose="02010600030101010101" pitchFamily="2" charset="-122"/>
                <a:ea typeface="宋体" panose="02010600030101010101" pitchFamily="2" charset="-122"/>
                <a:cs typeface="宋体" panose="02010600030101010101" pitchFamily="2" charset="-122"/>
              </a:rPr>
              <a:t>年，证书有效时间为</a:t>
            </a:r>
            <a:r>
              <a:rPr lang="en-US" altLang="zh-CN" sz="2285">
                <a:latin typeface="宋体" panose="02010600030101010101" pitchFamily="2" charset="-122"/>
                <a:ea typeface="宋体" panose="02010600030101010101" pitchFamily="2" charset="-122"/>
                <a:cs typeface="宋体" panose="02010600030101010101" pitchFamily="2" charset="-122"/>
              </a:rPr>
              <a:t>5</a:t>
            </a:r>
            <a:r>
              <a:rPr lang="zh-CN" altLang="en-US" sz="2285">
                <a:latin typeface="宋体" panose="02010600030101010101" pitchFamily="2" charset="-122"/>
                <a:ea typeface="宋体" panose="02010600030101010101" pitchFamily="2" charset="-122"/>
                <a:cs typeface="宋体" panose="02010600030101010101" pitchFamily="2" charset="-122"/>
              </a:rPr>
              <a:t>年</a:t>
            </a:r>
            <a:r>
              <a:rPr lang="zh-CN" altLang="en-US" sz="2285">
                <a:latin typeface="宋体" panose="02010600030101010101" pitchFamily="2" charset="-122"/>
                <a:ea typeface="宋体" panose="02010600030101010101" pitchFamily="2" charset="-122"/>
                <a:cs typeface="宋体" panose="02010600030101010101" pitchFamily="2" charset="-122"/>
                <a:sym typeface="+mn-ea"/>
              </a:rPr>
              <a:t>（</a:t>
            </a:r>
            <a:r>
              <a:rPr lang="en-US" altLang="zh-CN" sz="2285">
                <a:latin typeface="宋体" panose="02010600030101010101" pitchFamily="2" charset="-122"/>
                <a:ea typeface="宋体" panose="02010600030101010101" pitchFamily="2" charset="-122"/>
                <a:cs typeface="宋体" panose="02010600030101010101" pitchFamily="2" charset="-122"/>
                <a:sym typeface="+mn-ea"/>
              </a:rPr>
              <a:t>2016</a:t>
            </a:r>
            <a:r>
              <a:rPr lang="zh-CN" altLang="en-US" sz="2285">
                <a:latin typeface="宋体" panose="02010600030101010101" pitchFamily="2" charset="-122"/>
                <a:ea typeface="宋体" panose="02010600030101010101" pitchFamily="2" charset="-122"/>
                <a:cs typeface="宋体" panose="02010600030101010101" pitchFamily="2" charset="-122"/>
                <a:sym typeface="+mn-ea"/>
              </a:rPr>
              <a:t>年</a:t>
            </a:r>
            <a:r>
              <a:rPr lang="en-US" altLang="zh-CN" sz="2285">
                <a:latin typeface="宋体" panose="02010600030101010101" pitchFamily="2" charset="-122"/>
                <a:ea typeface="宋体" panose="02010600030101010101" pitchFamily="2" charset="-122"/>
                <a:cs typeface="宋体" panose="02010600030101010101" pitchFamily="2" charset="-122"/>
                <a:sym typeface="+mn-ea"/>
              </a:rPr>
              <a:t>-2021</a:t>
            </a:r>
            <a:r>
              <a:rPr lang="zh-CN" altLang="en-US" sz="2285">
                <a:latin typeface="宋体" panose="02010600030101010101" pitchFamily="2" charset="-122"/>
                <a:ea typeface="宋体" panose="02010600030101010101" pitchFamily="2" charset="-122"/>
                <a:cs typeface="宋体" panose="02010600030101010101" pitchFamily="2" charset="-122"/>
                <a:sym typeface="+mn-ea"/>
              </a:rPr>
              <a:t>年）</a:t>
            </a:r>
            <a:r>
              <a:rPr lang="zh-CN" altLang="en-US" sz="2285">
                <a:latin typeface="宋体" panose="02010600030101010101" pitchFamily="2" charset="-122"/>
                <a:ea typeface="宋体" panose="02010600030101010101" pitchFamily="2" charset="-122"/>
                <a:cs typeface="宋体" panose="02010600030101010101" pitchFamily="2" charset="-122"/>
              </a:rPr>
              <a:t>，因此我会属于参评的社会组织，相关评审</a:t>
            </a:r>
            <a:r>
              <a:rPr lang="zh-CN" altLang="en-US" sz="2285">
                <a:latin typeface="宋体" panose="02010600030101010101" pitchFamily="2" charset="-122"/>
                <a:ea typeface="宋体" panose="02010600030101010101" pitchFamily="2" charset="-122"/>
                <a:cs typeface="宋体" panose="02010600030101010101" pitchFamily="2" charset="-122"/>
                <a:sym typeface="+mn-ea"/>
              </a:rPr>
              <a:t>内容涉及</a:t>
            </a:r>
            <a:r>
              <a:rPr lang="en-US" altLang="zh-CN" sz="2285">
                <a:latin typeface="宋体" panose="02010600030101010101" pitchFamily="2" charset="-122"/>
                <a:ea typeface="宋体" panose="02010600030101010101" pitchFamily="2" charset="-122"/>
                <a:cs typeface="宋体" panose="02010600030101010101" pitchFamily="2" charset="-122"/>
                <a:sym typeface="+mn-ea"/>
              </a:rPr>
              <a:t>3</a:t>
            </a:r>
            <a:r>
              <a:rPr lang="zh-CN" altLang="en-US" sz="2285">
                <a:latin typeface="宋体" panose="02010600030101010101" pitchFamily="2" charset="-122"/>
                <a:ea typeface="宋体" panose="02010600030101010101" pitchFamily="2" charset="-122"/>
                <a:cs typeface="宋体" panose="02010600030101010101" pitchFamily="2" charset="-122"/>
                <a:sym typeface="+mn-ea"/>
              </a:rPr>
              <a:t>年半</a:t>
            </a:r>
            <a:r>
              <a:rPr lang="zh-CN" altLang="en-US" sz="2285" b="1">
                <a:latin typeface="宋体" panose="02010600030101010101" pitchFamily="2" charset="-122"/>
                <a:ea typeface="宋体" panose="02010600030101010101" pitchFamily="2" charset="-122"/>
                <a:cs typeface="宋体" panose="02010600030101010101" pitchFamily="2" charset="-122"/>
                <a:sym typeface="+mn-ea"/>
              </a:rPr>
              <a:t>（</a:t>
            </a:r>
            <a:r>
              <a:rPr lang="en-US" altLang="zh-CN" sz="2285" b="1">
                <a:latin typeface="宋体" panose="02010600030101010101" pitchFamily="2" charset="-122"/>
                <a:ea typeface="宋体" panose="02010600030101010101" pitchFamily="2" charset="-122"/>
                <a:cs typeface="宋体" panose="02010600030101010101" pitchFamily="2" charset="-122"/>
                <a:sym typeface="+mn-ea"/>
              </a:rPr>
              <a:t>2018</a:t>
            </a:r>
            <a:r>
              <a:rPr lang="zh-CN" altLang="en-US" sz="2285" b="1">
                <a:latin typeface="宋体" panose="02010600030101010101" pitchFamily="2" charset="-122"/>
                <a:ea typeface="宋体" panose="02010600030101010101" pitchFamily="2" charset="-122"/>
                <a:cs typeface="宋体" panose="02010600030101010101" pitchFamily="2" charset="-122"/>
                <a:sym typeface="+mn-ea"/>
              </a:rPr>
              <a:t>年</a:t>
            </a:r>
            <a:r>
              <a:rPr lang="en-US" altLang="zh-CN" sz="2285" b="1">
                <a:latin typeface="宋体" panose="02010600030101010101" pitchFamily="2" charset="-122"/>
                <a:ea typeface="宋体" panose="02010600030101010101" pitchFamily="2" charset="-122"/>
                <a:cs typeface="宋体" panose="02010600030101010101" pitchFamily="2" charset="-122"/>
                <a:sym typeface="+mn-ea"/>
              </a:rPr>
              <a:t>-2021</a:t>
            </a:r>
            <a:r>
              <a:rPr lang="zh-CN" altLang="en-US" sz="2285" b="1">
                <a:latin typeface="宋体" panose="02010600030101010101" pitchFamily="2" charset="-122"/>
                <a:ea typeface="宋体" panose="02010600030101010101" pitchFamily="2" charset="-122"/>
                <a:cs typeface="宋体" panose="02010600030101010101" pitchFamily="2" charset="-122"/>
                <a:sym typeface="+mn-ea"/>
              </a:rPr>
              <a:t>年</a:t>
            </a:r>
            <a:r>
              <a:rPr lang="en-US" altLang="zh-CN" sz="2285" b="1">
                <a:latin typeface="宋体" panose="02010600030101010101" pitchFamily="2" charset="-122"/>
                <a:ea typeface="宋体" panose="02010600030101010101" pitchFamily="2" charset="-122"/>
                <a:cs typeface="宋体" panose="02010600030101010101" pitchFamily="2" charset="-122"/>
                <a:sym typeface="+mn-ea"/>
              </a:rPr>
              <a:t>6</a:t>
            </a:r>
            <a:r>
              <a:rPr lang="zh-CN" altLang="en-US" sz="2285" b="1">
                <a:latin typeface="宋体" panose="02010600030101010101" pitchFamily="2" charset="-122"/>
                <a:ea typeface="宋体" panose="02010600030101010101" pitchFamily="2" charset="-122"/>
                <a:cs typeface="宋体" panose="02010600030101010101" pitchFamily="2" charset="-122"/>
                <a:sym typeface="+mn-ea"/>
              </a:rPr>
              <a:t>月</a:t>
            </a:r>
            <a:r>
              <a:rPr lang="en-US" altLang="zh-CN" sz="2285" b="1">
                <a:latin typeface="宋体" panose="02010600030101010101" pitchFamily="2" charset="-122"/>
                <a:ea typeface="宋体" panose="02010600030101010101" pitchFamily="2" charset="-122"/>
                <a:cs typeface="宋体" panose="02010600030101010101" pitchFamily="2" charset="-122"/>
                <a:sym typeface="+mn-ea"/>
              </a:rPr>
              <a:t>30</a:t>
            </a:r>
            <a:r>
              <a:rPr lang="zh-CN" altLang="en-US" sz="2285" b="1">
                <a:latin typeface="宋体" panose="02010600030101010101" pitchFamily="2" charset="-122"/>
                <a:ea typeface="宋体" panose="02010600030101010101" pitchFamily="2" charset="-122"/>
                <a:cs typeface="宋体" panose="02010600030101010101" pitchFamily="2" charset="-122"/>
                <a:sym typeface="+mn-ea"/>
              </a:rPr>
              <a:t>日）</a:t>
            </a:r>
            <a:r>
              <a:rPr lang="zh-CN" altLang="en-US" sz="2285">
                <a:latin typeface="宋体" panose="02010600030101010101" pitchFamily="2" charset="-122"/>
                <a:ea typeface="宋体" panose="02010600030101010101" pitchFamily="2" charset="-122"/>
                <a:cs typeface="宋体" panose="02010600030101010101" pitchFamily="2" charset="-122"/>
              </a:rPr>
              <a:t>，即对此间里社会组织的所有经营项目全方位进行评审（初审：报送资料；复审：专家现场查验评估）</a:t>
            </a:r>
          </a:p>
          <a:p>
            <a:r>
              <a:rPr lang="zh-CN" altLang="en-US" sz="2285">
                <a:latin typeface="宋体" panose="02010600030101010101" pitchFamily="2" charset="-122"/>
                <a:ea typeface="宋体" panose="02010600030101010101" pitchFamily="2" charset="-122"/>
                <a:cs typeface="宋体" panose="02010600030101010101" pitchFamily="2" charset="-122"/>
              </a:rPr>
              <a:t>具体内容包括</a:t>
            </a:r>
            <a:endParaRPr lang="zh-CN" altLang="en-US" sz="2000">
              <a:latin typeface="宋体" panose="02010600030101010101" pitchFamily="2" charset="-122"/>
              <a:ea typeface="宋体" panose="02010600030101010101" pitchFamily="2" charset="-122"/>
              <a:cs typeface="宋体" panose="02010600030101010101" pitchFamily="2" charset="-122"/>
            </a:endParaRPr>
          </a:p>
          <a:p>
            <a:r>
              <a:rPr lang="zh-CN" altLang="en-US" sz="2285">
                <a:latin typeface="宋体" panose="02010600030101010101" pitchFamily="2" charset="-122"/>
                <a:ea typeface="宋体" panose="02010600030101010101" pitchFamily="2" charset="-122"/>
                <a:cs typeface="宋体" panose="02010600030101010101" pitchFamily="2" charset="-122"/>
              </a:rPr>
              <a:t>一级指标4项</a:t>
            </a:r>
            <a:r>
              <a:rPr lang="zh-CN" altLang="en-US" sz="1600">
                <a:latin typeface="宋体" panose="02010600030101010101" pitchFamily="2" charset="-122"/>
                <a:ea typeface="宋体" panose="02010600030101010101" pitchFamily="2" charset="-122"/>
                <a:cs typeface="宋体" panose="02010600030101010101" pitchFamily="2" charset="-122"/>
              </a:rPr>
              <a:t>（基础条件、内部治理、工作绩效、社会评价）</a:t>
            </a:r>
            <a:endParaRPr lang="zh-CN" altLang="en-US" sz="2000">
              <a:latin typeface="宋体" panose="02010600030101010101" pitchFamily="2" charset="-122"/>
              <a:ea typeface="宋体" panose="02010600030101010101" pitchFamily="2" charset="-122"/>
              <a:cs typeface="宋体" panose="02010600030101010101" pitchFamily="2" charset="-122"/>
            </a:endParaRPr>
          </a:p>
          <a:p>
            <a:pPr fontAlgn="auto">
              <a:lnSpc>
                <a:spcPct val="120000"/>
              </a:lnSpc>
            </a:pPr>
            <a:r>
              <a:rPr lang="zh-CN" altLang="en-US" sz="2285">
                <a:latin typeface="宋体" panose="02010600030101010101" pitchFamily="2" charset="-122"/>
                <a:ea typeface="宋体" panose="02010600030101010101" pitchFamily="2" charset="-122"/>
                <a:cs typeface="宋体" panose="02010600030101010101" pitchFamily="2" charset="-122"/>
              </a:rPr>
              <a:t>二级指标15项</a:t>
            </a:r>
            <a:r>
              <a:rPr lang="zh-CN" altLang="en-US" sz="1600">
                <a:latin typeface="宋体" panose="02010600030101010101" pitchFamily="2" charset="-122"/>
                <a:ea typeface="宋体" panose="02010600030101010101" pitchFamily="2" charset="-122"/>
                <a:cs typeface="宋体" panose="02010600030101010101" pitchFamily="2" charset="-122"/>
              </a:rPr>
              <a:t>（法人资格、登记管理、组织机构、党的建设、人力资源、档案证章管理、财务管理、社会捐赠、规划与计划、公益项目、诚信建设、内部评价、公众评价、管理部门评价）</a:t>
            </a:r>
          </a:p>
          <a:p>
            <a:pPr fontAlgn="auto">
              <a:lnSpc>
                <a:spcPct val="120000"/>
              </a:lnSpc>
            </a:pPr>
            <a:r>
              <a:rPr lang="zh-CN" altLang="en-US" sz="2285">
                <a:latin typeface="宋体" panose="02010600030101010101" pitchFamily="2" charset="-122"/>
                <a:ea typeface="宋体" panose="02010600030101010101" pitchFamily="2" charset="-122"/>
                <a:cs typeface="宋体" panose="02010600030101010101" pitchFamily="2" charset="-122"/>
              </a:rPr>
              <a:t>三级指标44项</a:t>
            </a:r>
            <a:r>
              <a:rPr lang="zh-CN" altLang="en-US" sz="1600">
                <a:latin typeface="宋体" panose="02010600030101010101" pitchFamily="2" charset="-122"/>
                <a:ea typeface="宋体" panose="02010600030101010101" pitchFamily="2" charset="-122"/>
                <a:cs typeface="宋体" panose="02010600030101010101" pitchFamily="2" charset="-122"/>
              </a:rPr>
              <a:t>（原始基金、法定代表人、住所、章程、登记和备案、遵守法律法规情况、重大事项报告、理事会、监事会、分支机构、党的建设要求载入章程、党组织建设、党组织活动情况、负责人、人事管理、工作人员、志愿者管理、管理制度、管理情况、合法运营、会计基础工作、捐赠收入管理、投资管理、货币资金和实物资产管理、公益项目财务管理、关联方及关联方交易管理、财务监督、年度捐赠收入、发展规划、年度计划与实施、公益项目规模、项目公益性、项目运作管理、项目专业性、项目效果、信息化建设、信息公开、理事监事评价、工作人员评价、捐赠人评价、受助人评价、登记机关评价、业务主管单位评价、表彰奖励情况）</a:t>
            </a:r>
          </a:p>
          <a:p>
            <a:r>
              <a:rPr lang="zh-CN" altLang="en-US" sz="2285">
                <a:latin typeface="宋体" panose="02010600030101010101" pitchFamily="2" charset="-122"/>
                <a:ea typeface="宋体" panose="02010600030101010101" pitchFamily="2" charset="-122"/>
                <a:cs typeface="宋体" panose="02010600030101010101" pitchFamily="2" charset="-122"/>
              </a:rPr>
              <a:t>四级指标123项，每项都有具体分值，满分为1000分 标准为（</a:t>
            </a:r>
            <a:r>
              <a:rPr lang="en-US" altLang="zh-CN" sz="2285">
                <a:latin typeface="宋体" panose="02010600030101010101" pitchFamily="2" charset="-122"/>
                <a:ea typeface="宋体" panose="02010600030101010101" pitchFamily="2" charset="-122"/>
                <a:cs typeface="宋体" panose="02010600030101010101" pitchFamily="2" charset="-122"/>
                <a:sym typeface="+mn-ea"/>
              </a:rPr>
              <a:t>5A</a:t>
            </a:r>
            <a:r>
              <a:rPr lang="zh-CN" altLang="en-US" sz="2285">
                <a:latin typeface="宋体" panose="02010600030101010101" pitchFamily="2" charset="-122"/>
                <a:ea typeface="宋体" panose="02010600030101010101" pitchFamily="2" charset="-122"/>
                <a:cs typeface="宋体" panose="02010600030101010101" pitchFamily="2" charset="-122"/>
                <a:sym typeface="+mn-ea"/>
              </a:rPr>
              <a:t>级</a:t>
            </a:r>
            <a:r>
              <a:rPr lang="zh-CN" altLang="en-US" sz="2285">
                <a:latin typeface="宋体" panose="02010600030101010101" pitchFamily="2" charset="-122"/>
                <a:ea typeface="宋体" panose="02010600030101010101" pitchFamily="2" charset="-122"/>
                <a:cs typeface="宋体" panose="02010600030101010101" pitchFamily="2" charset="-122"/>
              </a:rPr>
              <a:t>≧</a:t>
            </a:r>
            <a:r>
              <a:rPr lang="en-US" altLang="zh-CN" sz="2285">
                <a:latin typeface="宋体" panose="02010600030101010101" pitchFamily="2" charset="-122"/>
                <a:ea typeface="宋体" panose="02010600030101010101" pitchFamily="2" charset="-122"/>
                <a:cs typeface="宋体" panose="02010600030101010101" pitchFamily="2" charset="-122"/>
              </a:rPr>
              <a:t>900</a:t>
            </a:r>
            <a:r>
              <a:rPr lang="zh-CN" altLang="en-US" sz="2285">
                <a:latin typeface="宋体" panose="02010600030101010101" pitchFamily="2" charset="-122"/>
                <a:ea typeface="宋体" panose="02010600030101010101" pitchFamily="2" charset="-122"/>
                <a:cs typeface="宋体" panose="02010600030101010101" pitchFamily="2" charset="-122"/>
              </a:rPr>
              <a:t>分   </a:t>
            </a:r>
            <a:r>
              <a:rPr lang="en-US" altLang="zh-CN" sz="2285">
                <a:latin typeface="宋体" panose="02010600030101010101" pitchFamily="2" charset="-122"/>
                <a:ea typeface="宋体" panose="02010600030101010101" pitchFamily="2" charset="-122"/>
                <a:cs typeface="宋体" panose="02010600030101010101" pitchFamily="2" charset="-122"/>
              </a:rPr>
              <a:t>4A</a:t>
            </a:r>
            <a:r>
              <a:rPr lang="zh-CN" altLang="en-US" sz="2285">
                <a:latin typeface="宋体" panose="02010600030101010101" pitchFamily="2" charset="-122"/>
                <a:ea typeface="宋体" panose="02010600030101010101" pitchFamily="2" charset="-122"/>
                <a:cs typeface="宋体" panose="02010600030101010101" pitchFamily="2" charset="-122"/>
              </a:rPr>
              <a:t>级≧</a:t>
            </a:r>
            <a:r>
              <a:rPr lang="en-US" altLang="zh-CN" sz="2285">
                <a:latin typeface="宋体" panose="02010600030101010101" pitchFamily="2" charset="-122"/>
                <a:ea typeface="宋体" panose="02010600030101010101" pitchFamily="2" charset="-122"/>
                <a:cs typeface="宋体" panose="02010600030101010101" pitchFamily="2" charset="-122"/>
              </a:rPr>
              <a:t>800</a:t>
            </a:r>
            <a:r>
              <a:rPr lang="zh-CN" altLang="en-US" sz="2285">
                <a:latin typeface="宋体" panose="02010600030101010101" pitchFamily="2" charset="-122"/>
                <a:ea typeface="宋体" panose="02010600030101010101" pitchFamily="2" charset="-122"/>
                <a:cs typeface="宋体" panose="02010600030101010101" pitchFamily="2" charset="-122"/>
              </a:rPr>
              <a:t>分   </a:t>
            </a:r>
            <a:r>
              <a:rPr lang="en-US" altLang="zh-CN" sz="2285">
                <a:latin typeface="宋体" panose="02010600030101010101" pitchFamily="2" charset="-122"/>
                <a:ea typeface="宋体" panose="02010600030101010101" pitchFamily="2" charset="-122"/>
                <a:cs typeface="宋体" panose="02010600030101010101" pitchFamily="2" charset="-122"/>
              </a:rPr>
              <a:t>3A</a:t>
            </a:r>
            <a:r>
              <a:rPr lang="zh-CN" altLang="en-US" sz="2285">
                <a:latin typeface="宋体" panose="02010600030101010101" pitchFamily="2" charset="-122"/>
                <a:ea typeface="宋体" panose="02010600030101010101" pitchFamily="2" charset="-122"/>
                <a:cs typeface="宋体" panose="02010600030101010101" pitchFamily="2" charset="-122"/>
              </a:rPr>
              <a:t>级≧</a:t>
            </a:r>
            <a:r>
              <a:rPr lang="en-US" altLang="zh-CN" sz="2285">
                <a:latin typeface="宋体" panose="02010600030101010101" pitchFamily="2" charset="-122"/>
                <a:ea typeface="宋体" panose="02010600030101010101" pitchFamily="2" charset="-122"/>
                <a:cs typeface="宋体" panose="02010600030101010101" pitchFamily="2" charset="-122"/>
              </a:rPr>
              <a:t>700</a:t>
            </a:r>
            <a:r>
              <a:rPr lang="zh-CN" altLang="en-US" sz="2285">
                <a:latin typeface="宋体" panose="02010600030101010101" pitchFamily="2" charset="-122"/>
                <a:ea typeface="宋体" panose="02010600030101010101" pitchFamily="2" charset="-122"/>
                <a:cs typeface="宋体" panose="02010600030101010101" pitchFamily="2" charset="-122"/>
              </a:rPr>
              <a:t>分）</a:t>
            </a:r>
          </a:p>
          <a:p>
            <a:r>
              <a:rPr lang="zh-CN" altLang="en-US" sz="2285">
                <a:latin typeface="宋体" panose="02010600030101010101" pitchFamily="2" charset="-122"/>
                <a:ea typeface="宋体" panose="02010600030101010101" pitchFamily="2" charset="-122"/>
                <a:cs typeface="宋体" panose="02010600030101010101" pitchFamily="2" charset="-122"/>
                <a:sym typeface="+mn-ea"/>
              </a:rPr>
              <a:t>工作进展</a:t>
            </a:r>
            <a:endParaRPr lang="zh-CN" altLang="en-US" sz="2285">
              <a:latin typeface="宋体" panose="02010600030101010101" pitchFamily="2" charset="-122"/>
              <a:ea typeface="宋体" panose="02010600030101010101" pitchFamily="2" charset="-122"/>
              <a:cs typeface="宋体" panose="02010600030101010101" pitchFamily="2" charset="-122"/>
            </a:endParaRPr>
          </a:p>
          <a:p>
            <a:r>
              <a:rPr lang="zh-CN" altLang="en-US" sz="2285">
                <a:latin typeface="宋体" panose="02010600030101010101" pitchFamily="2" charset="-122"/>
                <a:ea typeface="宋体" panose="02010600030101010101" pitchFamily="2" charset="-122"/>
                <a:cs typeface="宋体" panose="02010600030101010101" pitchFamily="2" charset="-122"/>
                <a:sym typeface="+mn-ea"/>
              </a:rPr>
              <a:t>第一阶段：整理资料、聘请会计师事务所对</a:t>
            </a:r>
            <a:r>
              <a:rPr lang="en-US" altLang="zh-CN" sz="2285">
                <a:latin typeface="宋体" panose="02010600030101010101" pitchFamily="2" charset="-122"/>
                <a:ea typeface="宋体" panose="02010600030101010101" pitchFamily="2" charset="-122"/>
                <a:cs typeface="宋体" panose="02010600030101010101" pitchFamily="2" charset="-122"/>
                <a:sym typeface="+mn-ea"/>
              </a:rPr>
              <a:t>2021</a:t>
            </a:r>
            <a:r>
              <a:rPr lang="zh-CN" altLang="en-US" sz="2285">
                <a:latin typeface="宋体" panose="02010600030101010101" pitchFamily="2" charset="-122"/>
                <a:ea typeface="宋体" panose="02010600030101010101" pitchFamily="2" charset="-122"/>
                <a:cs typeface="宋体" panose="02010600030101010101" pitchFamily="2" charset="-122"/>
                <a:sym typeface="+mn-ea"/>
              </a:rPr>
              <a:t>上半年半年报审计，</a:t>
            </a:r>
            <a:r>
              <a:rPr lang="en-US" altLang="zh-CN" sz="2285">
                <a:latin typeface="宋体" panose="02010600030101010101" pitchFamily="2" charset="-122"/>
                <a:ea typeface="宋体" panose="02010600030101010101" pitchFamily="2" charset="-122"/>
                <a:cs typeface="宋体" panose="02010600030101010101" pitchFamily="2" charset="-122"/>
                <a:sym typeface="+mn-ea"/>
              </a:rPr>
              <a:t>8</a:t>
            </a:r>
            <a:r>
              <a:rPr lang="zh-CN" altLang="en-US" sz="2285">
                <a:latin typeface="宋体" panose="02010600030101010101" pitchFamily="2" charset="-122"/>
                <a:ea typeface="宋体" panose="02010600030101010101" pitchFamily="2" charset="-122"/>
                <a:cs typeface="宋体" panose="02010600030101010101" pitchFamily="2" charset="-122"/>
                <a:sym typeface="+mn-ea"/>
              </a:rPr>
              <a:t>月底按要求将整理好的资料报送民政厅，初审合格</a:t>
            </a:r>
          </a:p>
          <a:p>
            <a:r>
              <a:rPr lang="zh-CN" altLang="en-US" sz="2285">
                <a:latin typeface="宋体" panose="02010600030101010101" pitchFamily="2" charset="-122"/>
                <a:ea typeface="宋体" panose="02010600030101010101" pitchFamily="2" charset="-122"/>
                <a:cs typeface="宋体" panose="02010600030101010101" pitchFamily="2" charset="-122"/>
                <a:sym typeface="+mn-ea"/>
              </a:rPr>
              <a:t>第二阶段：整理、补充、准备专家组现场评审及复核的各种资料，9月28日5名专家现场复查评估，12月3日财务专家一行3人二次复核复审</a:t>
            </a:r>
            <a:endParaRPr lang="zh-CN" altLang="en-US" sz="2000">
              <a:latin typeface="宋体" panose="02010600030101010101" pitchFamily="2" charset="-122"/>
              <a:ea typeface="宋体" panose="02010600030101010101" pitchFamily="2" charset="-122"/>
              <a:cs typeface="宋体" panose="02010600030101010101" pitchFamily="2" charset="-122"/>
            </a:endParaRPr>
          </a:p>
          <a:p>
            <a:endParaRPr lang="zh-CN" altLang="en-US" sz="2285">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831850"/>
          </a:xfrm>
        </p:spPr>
        <p:txBody>
          <a:bodyPr/>
          <a:lstStyle/>
          <a:p>
            <a:r>
              <a:rPr lang="zh-CN" altLang="en-US"/>
              <a:t>存在问题</a:t>
            </a:r>
          </a:p>
        </p:txBody>
      </p:sp>
      <p:sp>
        <p:nvSpPr>
          <p:cNvPr id="3" name="内容占位符 2"/>
          <p:cNvSpPr>
            <a:spLocks noGrp="1"/>
          </p:cNvSpPr>
          <p:nvPr>
            <p:ph idx="1"/>
          </p:nvPr>
        </p:nvSpPr>
        <p:spPr>
          <a:xfrm>
            <a:off x="838200" y="1197610"/>
            <a:ext cx="10515600" cy="4979670"/>
          </a:xfrm>
        </p:spPr>
        <p:txBody>
          <a:bodyPr/>
          <a:lstStyle/>
          <a:p>
            <a:pPr fontAlgn="auto">
              <a:lnSpc>
                <a:spcPct val="190000"/>
              </a:lnSpc>
              <a:buFont typeface="Wingdings" panose="05000000000000000000" charset="0"/>
              <a:buChar char="n"/>
            </a:pPr>
            <a:r>
              <a:rPr lang="zh-CN" altLang="en-US"/>
              <a:t>善资募集困难</a:t>
            </a:r>
          </a:p>
          <a:p>
            <a:pPr fontAlgn="auto">
              <a:lnSpc>
                <a:spcPct val="190000"/>
              </a:lnSpc>
              <a:buFont typeface="Wingdings" panose="05000000000000000000" charset="0"/>
              <a:buChar char="n"/>
            </a:pPr>
            <a:r>
              <a:rPr lang="zh-CN" altLang="en-US"/>
              <a:t>社会组织评估（专家组提出六方面的意见）</a:t>
            </a:r>
          </a:p>
          <a:p>
            <a:pPr fontAlgn="auto">
              <a:lnSpc>
                <a:spcPct val="190000"/>
              </a:lnSpc>
              <a:buFont typeface="Wingdings" panose="05000000000000000000" charset="0"/>
              <a:buChar char="n"/>
            </a:pPr>
            <a:r>
              <a:rPr lang="zh-CN" altLang="en-US"/>
              <a:t>付款限额及制度</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960120"/>
          </a:xfrm>
        </p:spPr>
        <p:txBody>
          <a:bodyPr/>
          <a:lstStyle/>
          <a:p>
            <a:r>
              <a:rPr lang="zh-CN" altLang="en-US">
                <a:sym typeface="+mn-ea"/>
              </a:rPr>
              <a:t>善资募集困难</a:t>
            </a:r>
            <a:endParaRPr lang="zh-CN" altLang="en-US"/>
          </a:p>
        </p:txBody>
      </p:sp>
      <p:sp>
        <p:nvSpPr>
          <p:cNvPr id="3" name="内容占位符 2"/>
          <p:cNvSpPr>
            <a:spLocks noGrp="1"/>
          </p:cNvSpPr>
          <p:nvPr>
            <p:ph idx="1"/>
          </p:nvPr>
        </p:nvSpPr>
        <p:spPr>
          <a:xfrm>
            <a:off x="838200" y="1222375"/>
            <a:ext cx="10515600" cy="4954905"/>
          </a:xfrm>
        </p:spPr>
        <p:txBody>
          <a:bodyPr>
            <a:normAutofit/>
          </a:bodyPr>
          <a:lstStyle/>
          <a:p>
            <a:pPr fontAlgn="auto">
              <a:lnSpc>
                <a:spcPct val="140000"/>
              </a:lnSpc>
            </a:pPr>
            <a:r>
              <a:rPr lang="zh-CN" altLang="en-US" dirty="0">
                <a:latin typeface="宋体" panose="02010600030101010101" pitchFamily="2" charset="-122"/>
                <a:ea typeface="宋体" panose="02010600030101010101" pitchFamily="2" charset="-122"/>
              </a:rPr>
              <a:t>善款募集渠道少：基金会从设立至今募集到的善资，除医院、理事长夫妇和长期积极捐资、奉献爱心的理事、职工外，很少有其他</a:t>
            </a:r>
            <a:r>
              <a:rPr lang="zh-CN" altLang="en-US" dirty="0">
                <a:latin typeface="宋体" panose="02010600030101010101" pitchFamily="2" charset="-122"/>
                <a:ea typeface="宋体" panose="02010600030101010101" pitchFamily="2" charset="-122"/>
                <a:sym typeface="+mn-ea"/>
              </a:rPr>
              <a:t>社会组织或个人捐资</a:t>
            </a:r>
          </a:p>
          <a:p>
            <a:pPr fontAlgn="auto">
              <a:lnSpc>
                <a:spcPct val="140000"/>
              </a:lnSpc>
            </a:pPr>
            <a:r>
              <a:rPr lang="zh-CN" altLang="en-US" dirty="0">
                <a:latin typeface="宋体" panose="02010600030101010101" pitchFamily="2" charset="-122"/>
                <a:ea typeface="宋体" panose="02010600030101010101" pitchFamily="2" charset="-122"/>
                <a:sym typeface="+mn-ea"/>
              </a:rPr>
              <a:t>对给基金会捐款者宣传少：没有在基金会注册地址显著位置给予宣传。同时也没能详细告知慈善捐赠的意义和权力</a:t>
            </a:r>
            <a:r>
              <a:rPr lang="zh-CN" altLang="en-US" sz="2000" dirty="0">
                <a:latin typeface="宋体" panose="02010600030101010101" pitchFamily="2" charset="-122"/>
                <a:ea typeface="宋体" panose="02010600030101010101" pitchFamily="2" charset="-122"/>
                <a:sym typeface="+mn-ea"/>
              </a:rPr>
              <a:t>（一是彰显为慈善公益事业做奉献的能力；二是社会组织捐赠的款项若是实体经营单位捐赠的款项可以连续三年在所得税前抵扣；个人捐赠的款项可以全额在个人所得税前扣</a:t>
            </a:r>
            <a:r>
              <a:rPr lang="zh-CN" altLang="en-US" sz="2000" dirty="0" smtClean="0">
                <a:latin typeface="宋体" panose="02010600030101010101" pitchFamily="2" charset="-122"/>
                <a:ea typeface="宋体" panose="02010600030101010101" pitchFamily="2" charset="-122"/>
                <a:sym typeface="+mn-ea"/>
              </a:rPr>
              <a:t>除；单</a:t>
            </a:r>
            <a:r>
              <a:rPr lang="zh-CN" altLang="en-US" sz="2000" dirty="0">
                <a:latin typeface="宋体" panose="02010600030101010101" pitchFamily="2" charset="-122"/>
                <a:ea typeface="宋体" panose="02010600030101010101" pitchFamily="2" charset="-122"/>
                <a:sym typeface="+mn-ea"/>
              </a:rPr>
              <a:t>位个人既能为慈善事业做贡献还可以在所得税中受益）</a:t>
            </a:r>
          </a:p>
          <a:p>
            <a:endParaRPr lang="zh-CN" altLang="en-US" dirty="0">
              <a:sym typeface="+mn-ea"/>
            </a:endParaRPr>
          </a:p>
          <a:p>
            <a:endParaRPr lang="zh-CN"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544195"/>
          </a:xfrm>
        </p:spPr>
        <p:txBody>
          <a:bodyPr>
            <a:normAutofit fontScale="90000"/>
          </a:bodyPr>
          <a:lstStyle/>
          <a:p>
            <a:r>
              <a:rPr lang="zh-CN" altLang="en-US" sz="3600"/>
              <a:t>全区社会组织评估专家指出六项意见</a:t>
            </a:r>
          </a:p>
        </p:txBody>
      </p:sp>
      <p:sp>
        <p:nvSpPr>
          <p:cNvPr id="3" name="内容占位符 2"/>
          <p:cNvSpPr>
            <a:spLocks noGrp="1"/>
          </p:cNvSpPr>
          <p:nvPr>
            <p:ph idx="1"/>
          </p:nvPr>
        </p:nvSpPr>
        <p:spPr>
          <a:xfrm>
            <a:off x="838200" y="909320"/>
            <a:ext cx="10515600" cy="5267960"/>
          </a:xfrm>
        </p:spPr>
        <p:txBody>
          <a:bodyPr>
            <a:normAutofit/>
          </a:bodyPr>
          <a:lstStyle/>
          <a:p>
            <a:pPr fontAlgn="auto">
              <a:lnSpc>
                <a:spcPct val="130000"/>
              </a:lnSpc>
              <a:buFont typeface="Wingdings" panose="05000000000000000000" charset="0"/>
              <a:buChar char="Ø"/>
            </a:pPr>
            <a:r>
              <a:rPr lang="zh-CN" altLang="en-US" sz="2000">
                <a:latin typeface="宋体" panose="02010600030101010101" pitchFamily="2" charset="-122"/>
                <a:ea typeface="宋体" panose="02010600030101010101" pitchFamily="2" charset="-122"/>
              </a:rPr>
              <a:t>2</a:t>
            </a:r>
            <a:r>
              <a:rPr lang="zh-CN" altLang="en-US" sz="2000">
                <a:latin typeface="宋体" panose="02010600030101010101" pitchFamily="2" charset="-122"/>
                <a:ea typeface="宋体" panose="02010600030101010101" pitchFamily="2" charset="-122"/>
                <a:cs typeface="宋体" panose="02010600030101010101" pitchFamily="2" charset="-122"/>
              </a:rPr>
              <a:t>021年全区社会组织评估，主要对本基金会2018年-202</a:t>
            </a:r>
            <a:r>
              <a:rPr lang="en-US" altLang="zh-CN" sz="2000">
                <a:latin typeface="宋体" panose="02010600030101010101" pitchFamily="2" charset="-122"/>
                <a:ea typeface="宋体" panose="02010600030101010101" pitchFamily="2" charset="-122"/>
                <a:cs typeface="宋体" panose="02010600030101010101" pitchFamily="2" charset="-122"/>
              </a:rPr>
              <a:t>1</a:t>
            </a:r>
            <a:r>
              <a:rPr lang="zh-CN" altLang="en-US" sz="2000">
                <a:latin typeface="宋体" panose="02010600030101010101" pitchFamily="2" charset="-122"/>
                <a:ea typeface="宋体" panose="02010600030101010101" pitchFamily="2" charset="-122"/>
                <a:cs typeface="宋体" panose="02010600030101010101" pitchFamily="2" charset="-122"/>
              </a:rPr>
              <a:t>年</a:t>
            </a:r>
            <a:r>
              <a:rPr lang="en-US" altLang="zh-CN" sz="2000">
                <a:latin typeface="宋体" panose="02010600030101010101" pitchFamily="2" charset="-122"/>
                <a:ea typeface="宋体" panose="02010600030101010101" pitchFamily="2" charset="-122"/>
                <a:cs typeface="宋体" panose="02010600030101010101" pitchFamily="2" charset="-122"/>
              </a:rPr>
              <a:t>6</a:t>
            </a:r>
            <a:r>
              <a:rPr lang="zh-CN" altLang="en-US" sz="2000">
                <a:latin typeface="宋体" panose="02010600030101010101" pitchFamily="2" charset="-122"/>
                <a:ea typeface="宋体" panose="02010600030101010101" pitchFamily="2" charset="-122"/>
                <a:cs typeface="宋体" panose="02010600030101010101" pitchFamily="2" charset="-122"/>
              </a:rPr>
              <a:t>月</a:t>
            </a:r>
            <a:r>
              <a:rPr lang="en-US" altLang="zh-CN" sz="2000">
                <a:latin typeface="宋体" panose="02010600030101010101" pitchFamily="2" charset="-122"/>
                <a:ea typeface="宋体" panose="02010600030101010101" pitchFamily="2" charset="-122"/>
                <a:cs typeface="宋体" panose="02010600030101010101" pitchFamily="2" charset="-122"/>
              </a:rPr>
              <a:t>30</a:t>
            </a:r>
            <a:r>
              <a:rPr lang="zh-CN" altLang="en-US" sz="2000">
                <a:latin typeface="宋体" panose="02010600030101010101" pitchFamily="2" charset="-122"/>
                <a:ea typeface="宋体" panose="02010600030101010101" pitchFamily="2" charset="-122"/>
                <a:cs typeface="宋体" panose="02010600030101010101" pitchFamily="2" charset="-122"/>
              </a:rPr>
              <a:t>日期间所有业务总体评估</a:t>
            </a:r>
          </a:p>
          <a:p>
            <a:pPr fontAlgn="auto">
              <a:lnSpc>
                <a:spcPct val="130000"/>
              </a:lnSpc>
              <a:buFont typeface="Wingdings" panose="05000000000000000000" charset="0"/>
              <a:buChar char="Ø"/>
            </a:pPr>
            <a:r>
              <a:rPr lang="zh-CN" altLang="en-US" sz="2000">
                <a:latin typeface="宋体" panose="02010600030101010101" pitchFamily="2" charset="-122"/>
                <a:ea typeface="宋体" panose="02010600030101010101" pitchFamily="2" charset="-122"/>
                <a:cs typeface="宋体" panose="02010600030101010101" pitchFamily="2" charset="-122"/>
              </a:rPr>
              <a:t>提出六项意见：</a:t>
            </a:r>
          </a:p>
          <a:p>
            <a:pPr fontAlgn="auto">
              <a:lnSpc>
                <a:spcPct val="130000"/>
              </a:lnSpc>
              <a:buFont typeface="Wingdings" panose="05000000000000000000" charset="0"/>
              <a:buChar char="Ø"/>
            </a:pPr>
            <a:r>
              <a:rPr lang="zh-CN" altLang="en-US" sz="2000">
                <a:latin typeface="宋体" panose="02010600030101010101" pitchFamily="2" charset="-122"/>
                <a:ea typeface="宋体" panose="02010600030101010101" pitchFamily="2" charset="-122"/>
                <a:cs typeface="宋体" panose="02010600030101010101" pitchFamily="2" charset="-122"/>
              </a:rPr>
              <a:t>一是人力资源方面：专职人员较少，兼职人员较多</a:t>
            </a:r>
          </a:p>
          <a:p>
            <a:pPr fontAlgn="auto">
              <a:lnSpc>
                <a:spcPct val="130000"/>
              </a:lnSpc>
              <a:buFont typeface="Wingdings" panose="05000000000000000000" charset="0"/>
              <a:buChar char="Ø"/>
            </a:pPr>
            <a:r>
              <a:rPr lang="zh-CN" altLang="en-US" sz="2000">
                <a:latin typeface="宋体" panose="02010600030101010101" pitchFamily="2" charset="-122"/>
                <a:ea typeface="宋体" panose="02010600030101010101" pitchFamily="2" charset="-122"/>
                <a:cs typeface="宋体" panose="02010600030101010101" pitchFamily="2" charset="-122"/>
              </a:rPr>
              <a:t>二是专职人员未按规定签订劳动合同，未缴纳社会保险和住房公积金</a:t>
            </a:r>
          </a:p>
          <a:p>
            <a:pPr fontAlgn="auto">
              <a:lnSpc>
                <a:spcPct val="130000"/>
              </a:lnSpc>
              <a:buFont typeface="Wingdings" panose="05000000000000000000" charset="0"/>
              <a:buChar char="Ø"/>
            </a:pPr>
            <a:r>
              <a:rPr lang="zh-CN" altLang="en-US" sz="2000">
                <a:latin typeface="宋体" panose="02010600030101010101" pitchFamily="2" charset="-122"/>
                <a:ea typeface="宋体" panose="02010600030101010101" pitchFamily="2" charset="-122"/>
                <a:cs typeface="宋体" panose="02010600030101010101" pitchFamily="2" charset="-122"/>
              </a:rPr>
              <a:t>三是</a:t>
            </a:r>
            <a:r>
              <a:rPr lang="zh-CN" altLang="en-US" sz="2000">
                <a:latin typeface="宋体" panose="02010600030101010101" pitchFamily="2" charset="-122"/>
                <a:ea typeface="宋体" panose="02010600030101010101" pitchFamily="2" charset="-122"/>
                <a:cs typeface="宋体" panose="02010600030101010101" pitchFamily="2" charset="-122"/>
                <a:sym typeface="+mn-ea"/>
              </a:rPr>
              <a:t>是没有受到国家、自治区或其他相关部门的表彰和鼓励</a:t>
            </a:r>
          </a:p>
          <a:p>
            <a:pPr fontAlgn="auto">
              <a:lnSpc>
                <a:spcPct val="130000"/>
              </a:lnSpc>
              <a:buFont typeface="Wingdings" panose="05000000000000000000" charset="0"/>
              <a:buChar char="Ø"/>
            </a:pPr>
            <a:r>
              <a:rPr lang="zh-CN" altLang="en-US" sz="2000">
                <a:latin typeface="宋体" panose="02010600030101010101" pitchFamily="2" charset="-122"/>
                <a:ea typeface="宋体" panose="02010600030101010101" pitchFamily="2" charset="-122"/>
                <a:cs typeface="宋体" panose="02010600030101010101" pitchFamily="2" charset="-122"/>
                <a:sym typeface="+mn-ea"/>
              </a:rPr>
              <a:t>四是志愿者管理制度、数据均未建立</a:t>
            </a:r>
            <a:endParaRPr lang="zh-CN" altLang="en-US" sz="2000">
              <a:latin typeface="宋体" panose="02010600030101010101" pitchFamily="2" charset="-122"/>
              <a:ea typeface="宋体" panose="02010600030101010101" pitchFamily="2" charset="-122"/>
              <a:cs typeface="宋体" panose="02010600030101010101" pitchFamily="2" charset="-122"/>
            </a:endParaRPr>
          </a:p>
          <a:p>
            <a:pPr fontAlgn="auto">
              <a:lnSpc>
                <a:spcPct val="130000"/>
              </a:lnSpc>
              <a:buFont typeface="Wingdings" panose="05000000000000000000" charset="0"/>
              <a:buChar char="Ø"/>
            </a:pPr>
            <a:r>
              <a:rPr lang="zh-CN" altLang="en-US" sz="2000">
                <a:latin typeface="宋体" panose="02010600030101010101" pitchFamily="2" charset="-122"/>
                <a:ea typeface="宋体" panose="02010600030101010101" pitchFamily="2" charset="-122"/>
                <a:cs typeface="宋体" panose="02010600030101010101" pitchFamily="2" charset="-122"/>
              </a:rPr>
              <a:t>五是财务管理较规范，财务管理制度较完善，但财务核算应完善凭证稽核制度，财务报告及审计报告中对与国龙医院的关联方交易披露不足。大额资金的使用应规范。</a:t>
            </a:r>
            <a:r>
              <a:rPr lang="zh-CN" altLang="en-US" sz="2000">
                <a:latin typeface="宋体" panose="02010600030101010101" pitchFamily="2" charset="-122"/>
                <a:ea typeface="宋体" panose="02010600030101010101" pitchFamily="2" charset="-122"/>
                <a:cs typeface="宋体" panose="02010600030101010101" pitchFamily="2" charset="-122"/>
                <a:sym typeface="+mn-ea"/>
              </a:rPr>
              <a:t>大额资金的使用必须经、理事会</a:t>
            </a:r>
            <a:r>
              <a:rPr lang="en-US" altLang="zh-CN" sz="2000">
                <a:latin typeface="宋体" panose="02010600030101010101" pitchFamily="2" charset="-122"/>
                <a:ea typeface="宋体" panose="02010600030101010101" pitchFamily="2" charset="-122"/>
                <a:cs typeface="宋体" panose="02010600030101010101" pitchFamily="2" charset="-122"/>
                <a:sym typeface="+mn-ea"/>
              </a:rPr>
              <a:t>2/3</a:t>
            </a:r>
            <a:r>
              <a:rPr lang="zh-CN" altLang="en-US" sz="2000">
                <a:latin typeface="宋体" panose="02010600030101010101" pitchFamily="2" charset="-122"/>
                <a:ea typeface="宋体" panose="02010600030101010101" pitchFamily="2" charset="-122"/>
                <a:cs typeface="宋体" panose="02010600030101010101" pitchFamily="2" charset="-122"/>
                <a:sym typeface="+mn-ea"/>
              </a:rPr>
              <a:t>人同意通过、监事监督方可支付。要求</a:t>
            </a:r>
            <a:r>
              <a:rPr lang="zh-CN" altLang="en-US" sz="2000">
                <a:latin typeface="宋体" panose="02010600030101010101" pitchFamily="2" charset="-122"/>
                <a:ea typeface="宋体" panose="02010600030101010101" pitchFamily="2" charset="-122"/>
                <a:cs typeface="宋体" panose="02010600030101010101" pitchFamily="2" charset="-122"/>
              </a:rPr>
              <a:t>制定相应的付款权限制度</a:t>
            </a:r>
          </a:p>
          <a:p>
            <a:pPr fontAlgn="auto">
              <a:lnSpc>
                <a:spcPct val="130000"/>
              </a:lnSpc>
              <a:buFont typeface="Wingdings" panose="05000000000000000000" charset="0"/>
              <a:buChar char="Ø"/>
            </a:pPr>
            <a:r>
              <a:rPr lang="zh-CN" altLang="en-US" sz="2000">
                <a:latin typeface="宋体" panose="02010600030101010101" pitchFamily="2" charset="-122"/>
                <a:ea typeface="宋体" panose="02010600030101010101" pitchFamily="2" charset="-122"/>
                <a:cs typeface="宋体" panose="02010600030101010101" pitchFamily="2" charset="-122"/>
              </a:rPr>
              <a:t>六是党的建设要加强，</a:t>
            </a:r>
            <a:r>
              <a:rPr lang="zh-CN" altLang="en-US" sz="2000">
                <a:latin typeface="宋体" panose="02010600030101010101" pitchFamily="2" charset="-122"/>
                <a:ea typeface="宋体" panose="02010600030101010101" pitchFamily="2" charset="-122"/>
                <a:cs typeface="宋体" panose="02010600030101010101" pitchFamily="2" charset="-122"/>
                <a:sym typeface="+mn-ea"/>
              </a:rPr>
              <a:t>口头提出</a:t>
            </a:r>
            <a:r>
              <a:rPr lang="zh-CN" altLang="en-US" sz="2000">
                <a:latin typeface="宋体" panose="02010600030101010101" pitchFamily="2" charset="-122"/>
                <a:ea typeface="宋体" panose="02010600030101010101" pitchFamily="2" charset="-122"/>
                <a:cs typeface="宋体" panose="02010600030101010101" pitchFamily="2" charset="-122"/>
              </a:rPr>
              <a:t>成立</a:t>
            </a:r>
            <a:r>
              <a:rPr lang="en-US" altLang="zh-CN" sz="2000">
                <a:latin typeface="宋体" panose="02010600030101010101" pitchFamily="2" charset="-122"/>
                <a:ea typeface="宋体" panose="02010600030101010101" pitchFamily="2" charset="-122"/>
                <a:cs typeface="宋体" panose="02010600030101010101" pitchFamily="2" charset="-122"/>
              </a:rPr>
              <a:t>“</a:t>
            </a:r>
            <a:r>
              <a:rPr lang="zh-CN" altLang="en-US" sz="2000">
                <a:latin typeface="宋体" panose="02010600030101010101" pitchFamily="2" charset="-122"/>
                <a:ea typeface="宋体" panose="02010600030101010101" pitchFamily="2" charset="-122"/>
                <a:cs typeface="宋体" panose="02010600030101010101" pitchFamily="2" charset="-122"/>
                <a:sym typeface="+mn-ea"/>
              </a:rPr>
              <a:t>功能性</a:t>
            </a:r>
            <a:r>
              <a:rPr lang="en-US" altLang="zh-CN" sz="2000">
                <a:latin typeface="宋体" panose="02010600030101010101" pitchFamily="2" charset="-122"/>
                <a:ea typeface="宋体" panose="02010600030101010101" pitchFamily="2" charset="-122"/>
                <a:cs typeface="宋体" panose="02010600030101010101" pitchFamily="2" charset="-122"/>
                <a:sym typeface="+mn-ea"/>
              </a:rPr>
              <a:t>”</a:t>
            </a:r>
            <a:r>
              <a:rPr lang="zh-CN" altLang="en-US" sz="2000">
                <a:latin typeface="宋体" panose="02010600030101010101" pitchFamily="2" charset="-122"/>
                <a:ea typeface="宋体" panose="02010600030101010101" pitchFamily="2" charset="-122"/>
                <a:cs typeface="宋体" panose="02010600030101010101" pitchFamily="2" charset="-122"/>
                <a:sym typeface="+mn-ea"/>
              </a:rPr>
              <a:t>的党支部</a:t>
            </a:r>
            <a:endParaRPr lang="zh-CN" altLang="en-US" sz="20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p:nvPr>
            <p:custDataLst>
              <p:tags r:id="rId1"/>
            </p:custDataLst>
          </p:nvPr>
        </p:nvGraphicFramePr>
        <p:xfrm>
          <a:off x="601980" y="417195"/>
          <a:ext cx="10090150" cy="6218555"/>
        </p:xfrm>
        <a:graphic>
          <a:graphicData uri="http://schemas.openxmlformats.org/drawingml/2006/table">
            <a:tbl>
              <a:tblPr firstRow="1" bandRow="1">
                <a:tableStyleId>{5C22544A-7EE6-4342-B048-85BDC9FD1C3A}</a:tableStyleId>
              </a:tblPr>
              <a:tblGrid>
                <a:gridCol w="523240"/>
                <a:gridCol w="1009015"/>
                <a:gridCol w="1009015"/>
                <a:gridCol w="728345"/>
                <a:gridCol w="840740"/>
                <a:gridCol w="784860"/>
                <a:gridCol w="784860"/>
                <a:gridCol w="728980"/>
                <a:gridCol w="654050"/>
                <a:gridCol w="598170"/>
                <a:gridCol w="878205"/>
                <a:gridCol w="616585"/>
                <a:gridCol w="934085"/>
              </a:tblGrid>
              <a:tr h="306705">
                <a:tc gridSpan="13">
                  <a:txBody>
                    <a:bodyPr/>
                    <a:lstStyle/>
                    <a:p>
                      <a:pPr indent="0" algn="ctr">
                        <a:buNone/>
                      </a:pPr>
                      <a:r>
                        <a:rPr lang="zh-CN" sz="1600" b="1">
                          <a:solidFill>
                            <a:srgbClr val="000000"/>
                          </a:solidFill>
                          <a:latin typeface="Arial" panose="020B0604020202020204" pitchFamily="34" charset="0"/>
                          <a:ea typeface="宋体" panose="02010600030101010101" pitchFamily="2" charset="-122"/>
                        </a:rPr>
                        <a:t>第三届理事会收到善款及善款用途明细表</a:t>
                      </a:r>
                      <a:r>
                        <a:rPr lang="en-US" sz="1600" b="1">
                          <a:solidFill>
                            <a:srgbClr val="000000"/>
                          </a:solidFill>
                          <a:latin typeface="宋体" panose="02010600030101010101" pitchFamily="2" charset="-122"/>
                        </a:rPr>
                        <a:t>  </a:t>
                      </a:r>
                      <a:r>
                        <a:rPr lang="en-US" sz="1100" b="1">
                          <a:solidFill>
                            <a:srgbClr val="000000"/>
                          </a:solidFill>
                          <a:latin typeface="宋体" panose="02010600030101010101" pitchFamily="2" charset="-122"/>
                        </a:rPr>
                        <a:t>     </a:t>
                      </a:r>
                      <a:endParaRPr lang="en-US" altLang="en-US" sz="1100" b="1">
                        <a:solidFill>
                          <a:srgbClr val="000000"/>
                        </a:solidFill>
                        <a:latin typeface="宋体" panose="02010600030101010101" pitchFamily="2" charset="-122"/>
                      </a:endParaRPr>
                    </a:p>
                  </a:txBody>
                  <a:tcPr marL="12700" marR="12700" marT="12700" anchor="ctr">
                    <a:lnL>
                      <a:noFill/>
                    </a:lnL>
                    <a:lnR cap="flat">
                      <a:noFill/>
                    </a:lnR>
                    <a:lnT cap="flat">
                      <a:noFill/>
                    </a:lnT>
                    <a:lnB w="6350" cap="flat" cmpd="sng">
                      <a:solidFill>
                        <a:srgbClr val="000000"/>
                      </a:solidFill>
                      <a:prstDash val="solid"/>
                      <a:headEnd type="none" w="med" len="med"/>
                      <a:tailEnd type="none" w="med" len="med"/>
                    </a:lnB>
                    <a:lnTlToBr>
                      <a:noFill/>
                    </a:lnTlToBr>
                    <a:lnBlToTr>
                      <a:noFill/>
                    </a:lnBlToTr>
                    <a:noFill/>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R cap="flat">
                      <a:noFill/>
                    </a:lnR>
                    <a:lnT cap="flat">
                      <a:noFill/>
                    </a:lnT>
                    <a:lnB w="6350" cap="flat" cmpd="sng">
                      <a:solidFill>
                        <a:srgbClr val="000000"/>
                      </a:solidFill>
                      <a:prstDash val="solid"/>
                      <a:headEnd type="none" w="med" len="med"/>
                      <a:tailEnd type="none" w="med" len="med"/>
                    </a:lnB>
                  </a:tcPr>
                </a:tc>
              </a:tr>
              <a:tr h="306705">
                <a:tc rowSpan="2">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项目</a:t>
                      </a:r>
                    </a:p>
                    <a:p>
                      <a:pPr indent="0" algn="ctr">
                        <a:buNone/>
                      </a:pPr>
                      <a:r>
                        <a:rPr lang="en-US" sz="1000" b="0">
                          <a:solidFill>
                            <a:srgbClr val="000000"/>
                          </a:solidFill>
                          <a:latin typeface="宋体" panose="02010600030101010101" pitchFamily="2" charset="-122"/>
                          <a:ea typeface="宋体" panose="02010600030101010101" pitchFamily="2" charset="-122"/>
                        </a:rPr>
                        <a:t>年度</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gridSpan="10">
                  <a:txBody>
                    <a:bodyPr/>
                    <a:lstStyle/>
                    <a:p>
                      <a:pPr indent="0" algn="ctr">
                        <a:buNone/>
                      </a:pPr>
                      <a:r>
                        <a:rPr lang="zh-CN" sz="1400" b="1">
                          <a:solidFill>
                            <a:srgbClr val="000000"/>
                          </a:solidFill>
                          <a:latin typeface="Arial" panose="020B0604020202020204" pitchFamily="34" charset="0"/>
                          <a:ea typeface="宋体" panose="02010600030101010101" pitchFamily="2" charset="-122"/>
                        </a:rPr>
                        <a:t>募集善款（元）</a:t>
                      </a:r>
                      <a:endParaRPr lang="en-US" altLang="en-US" sz="1400" b="1">
                        <a:solidFill>
                          <a:srgbClr val="000000"/>
                        </a:solidFill>
                        <a:latin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rowSpan="2">
                  <a:txBody>
                    <a:bodyPr/>
                    <a:lstStyle/>
                    <a:p>
                      <a:pPr indent="0" algn="ctr">
                        <a:buNone/>
                      </a:pPr>
                      <a:r>
                        <a:rPr lang="zh-CN" sz="1000" b="0">
                          <a:solidFill>
                            <a:srgbClr val="000000"/>
                          </a:solidFill>
                          <a:latin typeface="宋体" panose="02010600030101010101" pitchFamily="2" charset="-122"/>
                          <a:ea typeface="宋体" panose="02010600030101010101" pitchFamily="2" charset="-122"/>
                        </a:rPr>
                        <a:t>利息</a:t>
                      </a:r>
                      <a:endParaRPr lang="zh-CN"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rowSpan="2">
                  <a:txBody>
                    <a:bodyPr/>
                    <a:lstStyle/>
                    <a:p>
                      <a:pPr indent="0" algn="ctr">
                        <a:buNone/>
                      </a:pPr>
                      <a:r>
                        <a:rPr lang="zh-CN" sz="1000" b="0">
                          <a:solidFill>
                            <a:srgbClr val="000000"/>
                          </a:solidFill>
                          <a:latin typeface="宋体" panose="02010600030101010101" pitchFamily="2" charset="-122"/>
                          <a:ea typeface="宋体" panose="02010600030101010101" pitchFamily="2" charset="-122"/>
                        </a:rPr>
                        <a:t>收入合计</a:t>
                      </a:r>
                      <a:endParaRPr lang="zh-CN"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cap="flat">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327660">
                <a:tc vMerge="1">
                  <a:txBody>
                    <a:bodyPr/>
                    <a:lstStyle/>
                    <a:p>
                      <a:endParaRPr lang="zh-CN"/>
                    </a:p>
                  </a:txBody>
                  <a:tcPr>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c>
                  <a:txBody>
                    <a:bodyPr/>
                    <a:lstStyle/>
                    <a:p>
                      <a:pPr indent="0" algn="ctr">
                        <a:buNone/>
                      </a:pPr>
                      <a:r>
                        <a:rPr lang="zh-CN" sz="1000" b="0">
                          <a:solidFill>
                            <a:srgbClr val="000000"/>
                          </a:solidFill>
                          <a:latin typeface="宋体" panose="02010600030101010101" pitchFamily="2" charset="-122"/>
                          <a:ea typeface="宋体" panose="02010600030101010101" pitchFamily="2" charset="-122"/>
                        </a:rPr>
                        <a:t>国龙医疗</a:t>
                      </a:r>
                      <a:endParaRPr lang="zh-CN"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000" b="0">
                          <a:solidFill>
                            <a:srgbClr val="000000"/>
                          </a:solidFill>
                          <a:latin typeface="宋体" panose="02010600030101010101" pitchFamily="2" charset="-122"/>
                          <a:ea typeface="宋体" panose="02010600030101010101" pitchFamily="2" charset="-122"/>
                        </a:rPr>
                        <a:t>盐池永宏乐丰</a:t>
                      </a:r>
                    </a:p>
                    <a:p>
                      <a:pPr indent="0" algn="ctr">
                        <a:buNone/>
                      </a:pPr>
                      <a:r>
                        <a:rPr lang="zh-CN" sz="1000" b="0">
                          <a:solidFill>
                            <a:srgbClr val="000000"/>
                          </a:solidFill>
                          <a:latin typeface="宋体" panose="02010600030101010101" pitchFamily="2" charset="-122"/>
                          <a:ea typeface="宋体" panose="02010600030101010101" pitchFamily="2" charset="-122"/>
                        </a:rPr>
                        <a:t>康复生态园</a:t>
                      </a:r>
                      <a:endParaRPr lang="zh-CN"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维康公司</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理事长夫妇</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cs typeface="宋体" panose="02010600030101010101" pitchFamily="2" charset="-122"/>
                        </a:rPr>
                        <a:t>理事\监事</a:t>
                      </a:r>
                      <a:endParaRPr lang="en-US" altLang="en-US" sz="1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医院员工</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员工亲属</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000" b="0">
                          <a:solidFill>
                            <a:srgbClr val="000000"/>
                          </a:solidFill>
                          <a:latin typeface="宋体" panose="02010600030101010101" pitchFamily="2" charset="-122"/>
                          <a:ea typeface="宋体" panose="02010600030101010101" pitchFamily="2" charset="-122"/>
                        </a:rPr>
                        <a:t>爱心人士</a:t>
                      </a:r>
                      <a:endParaRPr lang="zh-CN"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000" b="0">
                          <a:solidFill>
                            <a:srgbClr val="000000"/>
                          </a:solidFill>
                          <a:latin typeface="宋体" panose="02010600030101010101" pitchFamily="2" charset="-122"/>
                          <a:ea typeface="宋体" panose="02010600030101010101" pitchFamily="2" charset="-122"/>
                        </a:rPr>
                        <a:t>患者</a:t>
                      </a:r>
                      <a:endParaRPr lang="zh-CN"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000" b="0">
                          <a:solidFill>
                            <a:srgbClr val="000000"/>
                          </a:solidFill>
                          <a:latin typeface="宋体" panose="02010600030101010101" pitchFamily="2" charset="-122"/>
                          <a:ea typeface="宋体" panose="02010600030101010101" pitchFamily="2" charset="-122"/>
                        </a:rPr>
                        <a:t>募集善款合计</a:t>
                      </a:r>
                      <a:endParaRPr lang="zh-CN"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c vMerge="1">
                  <a:txBody>
                    <a:bodyPr/>
                    <a:lstStyle/>
                    <a:p>
                      <a:endParaRPr lang="zh-CN"/>
                    </a:p>
                  </a:txBody>
                  <a:tcPr>
                    <a:lnL w="6350" cap="flat" cmpd="sng">
                      <a:solidFill>
                        <a:srgbClr val="000000"/>
                      </a:solidFill>
                      <a:prstDash val="solid"/>
                      <a:headEnd type="none" w="med" len="med"/>
                      <a:tailEnd type="none" w="med" len="med"/>
                    </a:lnL>
                    <a:lnR cap="flat">
                      <a:noFill/>
                    </a:lnR>
                    <a:lnB w="6350" cap="flat" cmpd="sng">
                      <a:solidFill>
                        <a:srgbClr val="000000"/>
                      </a:solidFill>
                      <a:prstDash val="solid"/>
                      <a:headEnd type="none" w="med" len="med"/>
                      <a:tailEnd type="none" w="med" len="med"/>
                    </a:lnB>
                  </a:tcPr>
                </a:tc>
              </a:tr>
              <a:tr h="203200">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2019</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1,950,000.00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a:noFill/>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400,000.00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132,400.00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258,580.00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15,454.00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400.00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2,756,834.00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2,762.68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2,759,596.68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cap="flat">
                      <a:noFill/>
                    </a:lnR>
                    <a:lnT w="6350" cap="flat" cmpd="sng">
                      <a:solidFill>
                        <a:srgbClr val="000000"/>
                      </a:solidFill>
                      <a:prstDash val="solid"/>
                      <a:headEnd type="none" w="med" len="med"/>
                      <a:tailEnd type="none" w="med" len="med"/>
                    </a:lnT>
                    <a:lnB cap="flat">
                      <a:noFill/>
                    </a:lnB>
                    <a:lnTlToBr>
                      <a:noFill/>
                    </a:lnTlToBr>
                    <a:lnBlToTr>
                      <a:noFill/>
                    </a:lnBlToTr>
                    <a:noFill/>
                  </a:tcPr>
                </a:tc>
              </a:tr>
              <a:tr h="224790">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2020</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w="6350" cap="flat" cmpd="sng">
                      <a:solidFill>
                        <a:srgbClr val="000000"/>
                      </a:solidFill>
                      <a:prstDash val="solid"/>
                      <a:headEnd type="none" w="med" len="med"/>
                      <a:tailEnd type="none" w="med" len="med"/>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1,000,000.00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200,000.00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400,000.00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75,600.00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65,950.00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1,465.70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1,743,215.70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w="6350" cap="flat" cmpd="sng">
                      <a:solidFill>
                        <a:srgbClr val="000000"/>
                      </a:solidFill>
                      <a:prstDash val="solid"/>
                      <a:headEnd type="none" w="med" len="med"/>
                      <a:tailEnd type="none" w="med" len="med"/>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1,748.58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1,744,964.28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cap="flat">
                      <a:noFill/>
                    </a:lnR>
                    <a:lnT cap="flat">
                      <a:noFill/>
                    </a:lnT>
                    <a:lnB cap="flat">
                      <a:noFill/>
                    </a:lnB>
                    <a:lnTlToBr>
                      <a:noFill/>
                    </a:lnTlToBr>
                    <a:lnBlToTr>
                      <a:noFill/>
                    </a:lnBlToTr>
                    <a:noFill/>
                  </a:tcPr>
                </a:tc>
              </a:tr>
              <a:tr h="224155">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2021</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w="6350" cap="flat" cmpd="sng">
                      <a:solidFill>
                        <a:srgbClr val="000000"/>
                      </a:solidFill>
                      <a:prstDash val="solid"/>
                      <a:headEnd type="none" w="med" len="med"/>
                      <a:tailEnd type="none" w="med" len="med"/>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1,750,000.00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a:noFill/>
                    </a:lnR>
                    <a:lnT cap="flat">
                      <a:noFill/>
                    </a:lnT>
                    <a:lnB cap="flat">
                      <a:noFill/>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250,000.00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400,000.00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69,400.00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27,750.00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2,200.00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167.66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2,499,517.66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w="6350" cap="flat" cmpd="sng">
                      <a:solidFill>
                        <a:srgbClr val="000000"/>
                      </a:solidFill>
                      <a:prstDash val="solid"/>
                      <a:headEnd type="none" w="med" len="med"/>
                      <a:tailEnd type="none" w="med" len="med"/>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1,944.55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2,501,462.21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cap="flat">
                      <a:noFill/>
                    </a:lnR>
                    <a:lnT cap="flat">
                      <a:noFill/>
                    </a:lnT>
                    <a:lnB cap="flat">
                      <a:noFill/>
                    </a:lnB>
                    <a:lnTlToBr>
                      <a:noFill/>
                    </a:lnTlToBr>
                    <a:lnBlToTr>
                      <a:noFill/>
                    </a:lnBlToTr>
                    <a:noFill/>
                  </a:tcPr>
                </a:tc>
              </a:tr>
              <a:tr h="224155">
                <a:tc>
                  <a:txBody>
                    <a:bodyPr/>
                    <a:lstStyle/>
                    <a:p>
                      <a:pPr indent="0" algn="ctr">
                        <a:buNone/>
                      </a:pPr>
                      <a:r>
                        <a:rPr lang="zh-CN" sz="1000" b="0">
                          <a:solidFill>
                            <a:srgbClr val="000000"/>
                          </a:solidFill>
                          <a:latin typeface="宋体" panose="02010600030101010101" pitchFamily="2" charset="-122"/>
                          <a:ea typeface="宋体" panose="02010600030101010101" pitchFamily="2" charset="-122"/>
                        </a:rPr>
                        <a:t>共计</a:t>
                      </a:r>
                      <a:endParaRPr lang="zh-CN"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w="6350" cap="flat" cmpd="sng">
                      <a:solidFill>
                        <a:srgbClr val="000000"/>
                      </a:solidFill>
                      <a:prstDash val="solid"/>
                      <a:headEnd type="none" w="med" len="med"/>
                      <a:tailEnd type="none" w="med" len="med"/>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4,700,000.00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200,000.00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250,000.00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1,200,000.00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277,400.00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352,280.00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2,400.00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17,087.36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400.00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6,999,567.36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w="6350" cap="flat" cmpd="sng">
                      <a:solidFill>
                        <a:srgbClr val="000000"/>
                      </a:solidFill>
                      <a:prstDash val="solid"/>
                      <a:headEnd type="none" w="med" len="med"/>
                      <a:tailEnd type="none" w="med" len="med"/>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6,455.81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7,006,023.17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cap="flat">
                      <a:noFill/>
                    </a:lnR>
                    <a:lnT cap="flat">
                      <a:noFill/>
                    </a:lnT>
                    <a:lnB w="6350" cap="flat" cmpd="sng">
                      <a:solidFill>
                        <a:srgbClr val="000000"/>
                      </a:solidFill>
                      <a:prstDash val="solid"/>
                      <a:headEnd type="none" w="med" len="med"/>
                      <a:tailEnd type="none" w="med" len="med"/>
                    </a:lnB>
                    <a:lnTlToBr>
                      <a:noFill/>
                    </a:lnTlToBr>
                    <a:lnBlToTr>
                      <a:noFill/>
                    </a:lnBlToTr>
                    <a:noFill/>
                  </a:tcPr>
                </a:tc>
              </a:tr>
              <a:tr h="534670">
                <a:tc rowSpan="2">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项目</a:t>
                      </a:r>
                    </a:p>
                    <a:p>
                      <a:pPr indent="0" algn="ctr">
                        <a:buNone/>
                      </a:pPr>
                      <a:endParaRPr lang="en-US" sz="1000" b="0">
                        <a:solidFill>
                          <a:srgbClr val="000000"/>
                        </a:solidFill>
                        <a:latin typeface="宋体" panose="02010600030101010101" pitchFamily="2" charset="-122"/>
                        <a:ea typeface="宋体" panose="02010600030101010101" pitchFamily="2" charset="-122"/>
                      </a:endParaRPr>
                    </a:p>
                    <a:p>
                      <a:pPr indent="0" algn="ctr">
                        <a:buNone/>
                      </a:pPr>
                      <a:r>
                        <a:rPr lang="en-US" sz="1000" b="0">
                          <a:solidFill>
                            <a:srgbClr val="000000"/>
                          </a:solidFill>
                          <a:latin typeface="宋体" panose="02010600030101010101" pitchFamily="2" charset="-122"/>
                          <a:ea typeface="宋体" panose="02010600030101010101" pitchFamily="2" charset="-122"/>
                        </a:rPr>
                        <a:t>年度</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gridSpan="12">
                  <a:txBody>
                    <a:bodyPr/>
                    <a:lstStyle/>
                    <a:p>
                      <a:pPr indent="0" algn="ctr">
                        <a:buNone/>
                      </a:pPr>
                      <a:r>
                        <a:rPr lang="zh-CN" sz="1400" b="1">
                          <a:solidFill>
                            <a:srgbClr val="000000"/>
                          </a:solidFill>
                          <a:latin typeface="Arial" panose="020B0604020202020204" pitchFamily="34" charset="0"/>
                          <a:ea typeface="宋体" panose="02010600030101010101" pitchFamily="2" charset="-122"/>
                        </a:rPr>
                        <a:t>善款支付与用途（元）</a:t>
                      </a:r>
                      <a:endParaRPr lang="en-US" altLang="en-US" sz="1400" b="1">
                        <a:solidFill>
                          <a:srgbClr val="000000"/>
                        </a:solidFill>
                        <a:latin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cap="flat">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R cap="flat">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r>
              <a:tr h="327025">
                <a:tc vMerge="1">
                  <a:txBody>
                    <a:bodyPr/>
                    <a:lstStyle/>
                    <a:p>
                      <a:endParaRPr lang="zh-CN"/>
                    </a:p>
                  </a:txBody>
                  <a:tcPr>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资助病人</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奖励优秀研究生</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000" b="0">
                          <a:solidFill>
                            <a:srgbClr val="000000"/>
                          </a:solidFill>
                          <a:latin typeface="宋体" panose="02010600030101010101" pitchFamily="2" charset="-122"/>
                          <a:ea typeface="宋体" panose="02010600030101010101" pitchFamily="2" charset="-122"/>
                        </a:rPr>
                        <a:t>资助学术</a:t>
                      </a:r>
                    </a:p>
                    <a:p>
                      <a:pPr indent="0" algn="ctr">
                        <a:buNone/>
                      </a:pPr>
                      <a:r>
                        <a:rPr lang="zh-CN" sz="1000" b="0">
                          <a:solidFill>
                            <a:srgbClr val="000000"/>
                          </a:solidFill>
                          <a:latin typeface="宋体" panose="02010600030101010101" pitchFamily="2" charset="-122"/>
                          <a:ea typeface="宋体" panose="02010600030101010101" pitchFamily="2" charset="-122"/>
                        </a:rPr>
                        <a:t>交流</a:t>
                      </a:r>
                      <a:endParaRPr lang="zh-CN"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骨科医生</a:t>
                      </a:r>
                    </a:p>
                    <a:p>
                      <a:pPr indent="0" algn="ctr">
                        <a:buNone/>
                      </a:pPr>
                      <a:r>
                        <a:rPr lang="en-US" sz="1000" b="0">
                          <a:solidFill>
                            <a:srgbClr val="000000"/>
                          </a:solidFill>
                          <a:latin typeface="宋体" panose="02010600030101010101" pitchFamily="2" charset="-122"/>
                          <a:ea typeface="宋体" panose="02010600030101010101" pitchFamily="2" charset="-122"/>
                        </a:rPr>
                        <a:t>再教育</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筛查病人</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疫情捐赠</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管理费用</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000" b="0">
                          <a:solidFill>
                            <a:srgbClr val="000000"/>
                          </a:solidFill>
                          <a:latin typeface="宋体" panose="02010600030101010101" pitchFamily="2" charset="-122"/>
                          <a:ea typeface="宋体" panose="02010600030101010101" pitchFamily="2" charset="-122"/>
                        </a:rPr>
                        <a:t>其他</a:t>
                      </a:r>
                      <a:endParaRPr lang="zh-CN"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zh-CN" sz="1000" b="0">
                          <a:solidFill>
                            <a:srgbClr val="000000"/>
                          </a:solidFill>
                          <a:latin typeface="宋体" panose="02010600030101010101" pitchFamily="2" charset="-122"/>
                          <a:ea typeface="宋体" panose="02010600030101010101" pitchFamily="2" charset="-122"/>
                        </a:rPr>
                        <a:t>费用合计</a:t>
                      </a:r>
                      <a:endParaRPr lang="zh-CN"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cap="flat">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451485">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2019</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1,363,651.79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a:noFill/>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32,900.00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501,200.72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539,547.19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5,674.00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132,997.88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-884.66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buNone/>
                      </a:pPr>
                      <a:endParaRPr lang="zh-CN" altLang="en-US" sz="1000">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2,575,086.92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cap="flat">
                      <a:noFill/>
                    </a:lnR>
                    <a:lnT w="6350" cap="flat" cmpd="sng">
                      <a:solidFill>
                        <a:srgbClr val="000000"/>
                      </a:solidFill>
                      <a:prstDash val="solid"/>
                      <a:headEnd type="none" w="med" len="med"/>
                      <a:tailEnd type="none" w="med" len="med"/>
                    </a:lnT>
                    <a:lnB cap="flat">
                      <a:noFill/>
                    </a:lnB>
                    <a:lnTlToBr>
                      <a:noFill/>
                    </a:lnTlToBr>
                    <a:lnBlToTr>
                      <a:noFill/>
                    </a:lnBlToTr>
                    <a:noFill/>
                  </a:tcPr>
                </a:tc>
              </a:tr>
              <a:tr h="451485">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2020</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w="6350" cap="flat" cmpd="sng">
                      <a:solidFill>
                        <a:srgbClr val="000000"/>
                      </a:solidFill>
                      <a:prstDash val="solid"/>
                      <a:headEnd type="none" w="med" len="med"/>
                      <a:tailEnd type="none" w="med" len="med"/>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1,510,859.62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255,540.00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26,952.00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4,747.00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1,000.00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168,219.47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642.00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buNone/>
                      </a:pPr>
                      <a:endParaRPr lang="zh-CN" altLang="en-US" sz="1000">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1,967,960.09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cap="flat">
                      <a:noFill/>
                    </a:lnR>
                    <a:lnT cap="flat">
                      <a:noFill/>
                    </a:lnT>
                    <a:lnB cap="flat">
                      <a:noFill/>
                    </a:lnB>
                    <a:lnTlToBr>
                      <a:noFill/>
                    </a:lnTlToBr>
                    <a:lnBlToTr>
                      <a:noFill/>
                    </a:lnBlToTr>
                    <a:noFill/>
                  </a:tcPr>
                </a:tc>
              </a:tr>
              <a:tr h="452755">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2021</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w="6350" cap="flat" cmpd="sng">
                      <a:solidFill>
                        <a:srgbClr val="000000"/>
                      </a:solidFill>
                      <a:prstDash val="solid"/>
                      <a:headEnd type="none" w="med" len="med"/>
                      <a:tailEnd type="none" w="med" len="med"/>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2,246,551.08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76,950.00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9,132.00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12,850.00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139,957.67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616.00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buNone/>
                      </a:pPr>
                      <a:endParaRPr lang="zh-CN" altLang="en-US" sz="1000">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2,486,056.75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cap="flat">
                      <a:noFill/>
                    </a:lnR>
                    <a:lnT cap="flat">
                      <a:noFill/>
                    </a:lnT>
                    <a:lnB cap="flat">
                      <a:noFill/>
                    </a:lnB>
                    <a:lnTlToBr>
                      <a:noFill/>
                    </a:lnTlToBr>
                    <a:lnBlToTr>
                      <a:noFill/>
                    </a:lnBlToTr>
                    <a:noFill/>
                  </a:tcPr>
                </a:tc>
              </a:tr>
              <a:tr h="451485">
                <a:tc rowSpan="2">
                  <a:txBody>
                    <a:bodyPr/>
                    <a:lstStyle/>
                    <a:p>
                      <a:pPr indent="0" algn="ctr">
                        <a:buNone/>
                      </a:pPr>
                      <a:r>
                        <a:rPr lang="zh-CN" sz="1000" b="0">
                          <a:solidFill>
                            <a:srgbClr val="000000"/>
                          </a:solidFill>
                          <a:latin typeface="宋体" panose="02010600030101010101" pitchFamily="2" charset="-122"/>
                          <a:ea typeface="宋体" panose="02010600030101010101" pitchFamily="2" charset="-122"/>
                        </a:rPr>
                        <a:t>合计</a:t>
                      </a:r>
                      <a:endParaRPr lang="zh-CN"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w="6350" cap="flat" cmpd="sng">
                      <a:solidFill>
                        <a:srgbClr val="000000"/>
                      </a:solidFill>
                      <a:prstDash val="solid"/>
                      <a:headEnd type="none" w="med" len="med"/>
                      <a:tailEnd type="none" w="med" len="med"/>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5,121,062.49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365,390.00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528,152.72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539,547.19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19,553.00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13,850.00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441,175.02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0.00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373.34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buNone/>
                      </a:pPr>
                      <a:endParaRPr lang="zh-CN" altLang="en-US" sz="1000">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7,029,103.76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cap="flat">
                      <a:noFill/>
                    </a:lnR>
                    <a:lnT cap="flat">
                      <a:noFill/>
                    </a:lnT>
                    <a:lnB cap="flat">
                      <a:noFill/>
                    </a:lnB>
                    <a:lnTlToBr>
                      <a:noFill/>
                    </a:lnTlToBr>
                    <a:lnBlToTr>
                      <a:noFill/>
                    </a:lnBlToTr>
                    <a:noFill/>
                  </a:tcPr>
                </a:tc>
              </a:tr>
              <a:tr h="306705">
                <a:tc vMerge="1">
                  <a:txBody>
                    <a:bodyPr/>
                    <a:lstStyle/>
                    <a:p>
                      <a:endParaRPr lang="zh-CN"/>
                    </a:p>
                  </a:txBody>
                  <a:tcPr>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cs typeface="宋体" panose="02010600030101010101" pitchFamily="2" charset="-122"/>
                        </a:rPr>
                        <a:t>518人（上海48）</a:t>
                      </a:r>
                      <a:endParaRPr lang="en-US" altLang="en-US" sz="1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cs typeface="宋体" panose="02010600030101010101" pitchFamily="2" charset="-122"/>
                        </a:rPr>
                        <a:t>56人（研36师20）</a:t>
                      </a:r>
                      <a:endParaRPr lang="en-US" altLang="en-US" sz="1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cs typeface="宋体" panose="02010600030101010101" pitchFamily="2" charset="-122"/>
                        </a:rPr>
                        <a:t>10次</a:t>
                      </a:r>
                      <a:endParaRPr lang="en-US" altLang="en-US" sz="1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cap="flat">
                      <a:noFill/>
                    </a:lnR>
                    <a:lnT cap="flat">
                      <a:noFill/>
                    </a:lnT>
                    <a:lnB w="6350" cap="flat" cmpd="sng">
                      <a:solidFill>
                        <a:srgbClr val="000000"/>
                      </a:solidFill>
                      <a:prstDash val="solid"/>
                      <a:headEnd type="none" w="med" len="med"/>
                      <a:tailEnd type="none" w="med" len="med"/>
                    </a:lnB>
                    <a:lnTlToBr>
                      <a:noFill/>
                    </a:lnTlToBr>
                    <a:lnBlToTr>
                      <a:noFill/>
                    </a:lnBlToTr>
                    <a:noFill/>
                  </a:tcPr>
                </a:tc>
              </a:tr>
              <a:tr h="306705">
                <a:tc gridSpan="13">
                  <a:txBody>
                    <a:bodyPr/>
                    <a:lstStyle/>
                    <a:p>
                      <a:pPr indent="0" algn="ctr">
                        <a:buNone/>
                      </a:pPr>
                      <a:r>
                        <a:rPr lang="zh-CN" sz="1400" b="1">
                          <a:solidFill>
                            <a:srgbClr val="000000"/>
                          </a:solidFill>
                          <a:latin typeface="Arial" panose="020B0604020202020204" pitchFamily="34" charset="0"/>
                          <a:ea typeface="宋体" panose="02010600030101010101" pitchFamily="2" charset="-122"/>
                        </a:rPr>
                        <a:t>其他指标</a:t>
                      </a:r>
                      <a:endParaRPr lang="en-US" altLang="en-US" sz="1400" b="1">
                        <a:solidFill>
                          <a:srgbClr val="000000"/>
                        </a:solidFill>
                        <a:latin typeface="宋体" panose="02010600030101010101" pitchFamily="2" charset="-122"/>
                      </a:endParaRPr>
                    </a:p>
                  </a:txBody>
                  <a:tcPr marL="12700" marR="12700" marT="12700" anchor="ctr">
                    <a:lnL>
                      <a:noFill/>
                    </a:lnL>
                    <a:lnR cap="flat">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R cap="flat">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r>
              <a:tr h="224790">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2019</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cap="flat">
                      <a:noFill/>
                    </a:lnB>
                    <a:lnTlToBr>
                      <a:noFill/>
                    </a:lnTlToBr>
                    <a:lnBlToTr>
                      <a:noFill/>
                    </a:lnBlToTr>
                    <a:noFill/>
                  </a:tcPr>
                </a:tc>
                <a:tc gridSpan="2">
                  <a:txBody>
                    <a:bodyPr/>
                    <a:lstStyle/>
                    <a:p>
                      <a:pPr indent="0" algn="ctr">
                        <a:buNone/>
                      </a:pPr>
                      <a:r>
                        <a:rPr lang="zh-CN" sz="1000" b="0">
                          <a:solidFill>
                            <a:srgbClr val="000000"/>
                          </a:solidFill>
                          <a:latin typeface="宋体" panose="02010600030101010101" pitchFamily="2" charset="-122"/>
                          <a:ea typeface="宋体" panose="02010600030101010101" pitchFamily="2" charset="-122"/>
                          <a:cs typeface="宋体" panose="02010600030101010101" pitchFamily="2" charset="-122"/>
                        </a:rPr>
                        <a:t>公益费用（支出）占上年收入%</a:t>
                      </a:r>
                      <a:endParaRPr lang="zh-CN" altLang="en-US" sz="1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FFFFFF"/>
                    </a:solidFill>
                  </a:tcPr>
                </a:tc>
                <a:tc hMerge="1">
                  <a:txBody>
                    <a:bodyPr/>
                    <a:lstStyle/>
                    <a:p>
                      <a:endParaRPr lang="zh-CN"/>
                    </a:p>
                  </a:txBody>
                  <a:tcPr>
                    <a:lnT w="6350" cap="flat" cmpd="sng">
                      <a:solidFill>
                        <a:srgbClr val="000000"/>
                      </a:solidFill>
                      <a:prstDash val="solid"/>
                      <a:headEnd type="none" w="med" len="med"/>
                      <a:tailEnd type="none" w="med" len="med"/>
                    </a:lnT>
                    <a:lnB cap="flat">
                      <a:noFill/>
                    </a:lnB>
                  </a:tcPr>
                </a:tc>
                <a:tc>
                  <a:txBody>
                    <a:bodyPr/>
                    <a:lstStyle/>
                    <a:p>
                      <a:pPr indent="0">
                        <a:buNone/>
                      </a:pPr>
                      <a:r>
                        <a:rPr lang="en-US" sz="1000" b="0">
                          <a:solidFill>
                            <a:srgbClr val="000000"/>
                          </a:solidFill>
                          <a:latin typeface="宋体" panose="02010600030101010101" pitchFamily="2" charset="-122"/>
                          <a:ea typeface="宋体" panose="02010600030101010101" pitchFamily="2" charset="-122"/>
                        </a:rPr>
                        <a:t>76.67%</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FFFFFF"/>
                    </a:solidFill>
                  </a:tcPr>
                </a:tc>
                <a:tc>
                  <a:txBody>
                    <a:bodyPr/>
                    <a:lstStyle/>
                    <a:p>
                      <a:pPr indent="0">
                        <a:buNone/>
                      </a:pPr>
                      <a:r>
                        <a:rPr lang="en-US" sz="1000" b="0">
                          <a:solidFill>
                            <a:srgbClr val="000000"/>
                          </a:solidFill>
                          <a:latin typeface="宋体" panose="02010600030101010101" pitchFamily="2" charset="-122"/>
                          <a:ea typeface="宋体" panose="02010600030101010101" pitchFamily="2" charset="-122"/>
                        </a:rPr>
                        <a:t>   ≧70%</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FFFFFF"/>
                    </a:solidFill>
                  </a:tcPr>
                </a:tc>
                <a:tc gridSpan="2">
                  <a:txBody>
                    <a:bodyPr/>
                    <a:lstStyle/>
                    <a:p>
                      <a:pPr indent="0" algn="ctr">
                        <a:buNone/>
                      </a:pPr>
                      <a:r>
                        <a:rPr lang="zh-CN" sz="1000" b="0">
                          <a:solidFill>
                            <a:srgbClr val="000000"/>
                          </a:solidFill>
                          <a:latin typeface="宋体" panose="02010600030101010101" pitchFamily="2" charset="-122"/>
                          <a:ea typeface="宋体" panose="02010600030101010101" pitchFamily="2" charset="-122"/>
                          <a:cs typeface="宋体" panose="02010600030101010101" pitchFamily="2" charset="-122"/>
                        </a:rPr>
                        <a:t>管理费用占总支出%</a:t>
                      </a:r>
                      <a:endParaRPr lang="zh-CN" altLang="en-US" sz="1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FFFFFF"/>
                    </a:solidFill>
                  </a:tcPr>
                </a:tc>
                <a:tc hMerge="1">
                  <a:txBody>
                    <a:bodyPr/>
                    <a:lstStyle/>
                    <a:p>
                      <a:endParaRPr lang="zh-CN"/>
                    </a:p>
                  </a:txBody>
                  <a:tcPr>
                    <a:lnT w="6350" cap="flat" cmpd="sng">
                      <a:solidFill>
                        <a:srgbClr val="000000"/>
                      </a:solidFill>
                      <a:prstDash val="solid"/>
                      <a:headEnd type="none" w="med" len="med"/>
                      <a:tailEnd type="none" w="med" len="med"/>
                    </a:lnT>
                    <a:lnB cap="flat">
                      <a:noFill/>
                    </a:lnB>
                  </a:tcPr>
                </a:tc>
                <a:tc>
                  <a:txBody>
                    <a:bodyPr/>
                    <a:lstStyle/>
                    <a:p>
                      <a:pPr indent="0">
                        <a:buNone/>
                      </a:pPr>
                      <a:r>
                        <a:rPr lang="en-US" sz="1000" b="0">
                          <a:solidFill>
                            <a:srgbClr val="000000"/>
                          </a:solidFill>
                          <a:latin typeface="宋体" panose="02010600030101010101" pitchFamily="2" charset="-122"/>
                          <a:ea typeface="宋体" panose="02010600030101010101" pitchFamily="2" charset="-122"/>
                        </a:rPr>
                        <a:t>5.16%</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FFFFFF"/>
                    </a:solidFill>
                  </a:tcPr>
                </a:tc>
                <a:tc>
                  <a:txBody>
                    <a:bodyPr/>
                    <a:lstStyle/>
                    <a:p>
                      <a:pPr indent="0">
                        <a:buNone/>
                      </a:pPr>
                      <a:r>
                        <a:rPr lang="en-US" sz="1000" b="0">
                          <a:solidFill>
                            <a:srgbClr val="000000"/>
                          </a:solidFill>
                          <a:latin typeface="宋体" panose="02010600030101010101" pitchFamily="2" charset="-122"/>
                          <a:ea typeface="宋体" panose="02010600030101010101" pitchFamily="2" charset="-122"/>
                        </a:rPr>
                        <a:t>  ≦10%</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FFFFFF"/>
                    </a:solidFill>
                  </a:tcPr>
                </a:tc>
                <a:tc>
                  <a:txBody>
                    <a:bodyPr/>
                    <a:lstStyle/>
                    <a:p>
                      <a:pPr indent="0" algn="ctr">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noFill/>
                  </a:tcPr>
                </a:tc>
                <a:tc gridSpan="2">
                  <a:txBody>
                    <a:bodyPr/>
                    <a:lstStyle/>
                    <a:p>
                      <a:pPr indent="0" algn="ctr">
                        <a:buNone/>
                      </a:pPr>
                      <a:r>
                        <a:rPr lang="zh-CN" sz="1000" b="0">
                          <a:solidFill>
                            <a:srgbClr val="000000"/>
                          </a:solidFill>
                          <a:latin typeface="宋体" panose="02010600030101010101" pitchFamily="2" charset="-122"/>
                          <a:ea typeface="宋体" panose="02010600030101010101" pitchFamily="2" charset="-122"/>
                        </a:rPr>
                        <a:t>净资产变动（±）元</a:t>
                      </a:r>
                      <a:endParaRPr lang="zh-CN"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noFill/>
                  </a:tcPr>
                </a:tc>
                <a:tc hMerge="1">
                  <a:txBody>
                    <a:bodyPr/>
                    <a:lstStyle/>
                    <a:p>
                      <a:endParaRPr lang="zh-CN"/>
                    </a:p>
                  </a:txBody>
                  <a:tcPr>
                    <a:lnT w="6350" cap="flat" cmpd="sng">
                      <a:solidFill>
                        <a:srgbClr val="000000"/>
                      </a:solidFill>
                      <a:prstDash val="solid"/>
                      <a:headEnd type="none" w="med" len="med"/>
                      <a:tailEnd type="none" w="med" len="med"/>
                    </a:lnT>
                    <a:lnB cap="flat">
                      <a:noFill/>
                    </a:lnB>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184,509.76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cap="flat">
                      <a:noFill/>
                    </a:lnR>
                    <a:lnT w="6350" cap="flat" cmpd="sng">
                      <a:solidFill>
                        <a:srgbClr val="000000"/>
                      </a:solidFill>
                      <a:prstDash val="solid"/>
                      <a:headEnd type="none" w="med" len="med"/>
                      <a:tailEnd type="none" w="med" len="med"/>
                    </a:lnT>
                    <a:lnB cap="flat">
                      <a:noFill/>
                    </a:lnB>
                    <a:lnTlToBr>
                      <a:noFill/>
                    </a:lnTlToBr>
                    <a:lnBlToTr>
                      <a:noFill/>
                    </a:lnBlToTr>
                    <a:noFill/>
                  </a:tcPr>
                </a:tc>
              </a:tr>
              <a:tr h="451485">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2020</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w="6350" cap="flat" cmpd="sng">
                      <a:solidFill>
                        <a:srgbClr val="000000"/>
                      </a:solidFill>
                      <a:prstDash val="solid"/>
                      <a:headEnd type="none" w="med" len="med"/>
                      <a:tailEnd type="none" w="med" len="med"/>
                    </a:lnR>
                    <a:lnT cap="flat">
                      <a:noFill/>
                    </a:lnT>
                    <a:lnB cap="flat">
                      <a:noFill/>
                    </a:lnB>
                    <a:lnTlToBr>
                      <a:noFill/>
                    </a:lnTlToBr>
                    <a:lnBlToTr>
                      <a:noFill/>
                    </a:lnBlToTr>
                    <a:noFill/>
                  </a:tcPr>
                </a:tc>
                <a:tc gridSpan="2">
                  <a:txBody>
                    <a:bodyPr/>
                    <a:lstStyle/>
                    <a:p>
                      <a:pPr indent="0" algn="ctr">
                        <a:buNone/>
                      </a:pPr>
                      <a:r>
                        <a:rPr lang="zh-CN" sz="1000" b="0">
                          <a:solidFill>
                            <a:srgbClr val="000000"/>
                          </a:solidFill>
                          <a:latin typeface="宋体" panose="02010600030101010101" pitchFamily="2" charset="-122"/>
                          <a:ea typeface="宋体" panose="02010600030101010101" pitchFamily="2" charset="-122"/>
                          <a:cs typeface="宋体" panose="02010600030101010101" pitchFamily="2" charset="-122"/>
                        </a:rPr>
                        <a:t>公益费用（支出）占上年收入%</a:t>
                      </a:r>
                      <a:endParaRPr lang="zh-CN" altLang="en-US" sz="1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a:noFill/>
                    </a:lnR>
                    <a:lnT cap="flat">
                      <a:noFill/>
                    </a:lnT>
                    <a:lnB cap="flat">
                      <a:noFill/>
                    </a:lnB>
                    <a:lnTlToBr>
                      <a:noFill/>
                    </a:lnTlToBr>
                    <a:lnBlToTr>
                      <a:noFill/>
                    </a:lnBlToTr>
                    <a:solidFill>
                      <a:srgbClr val="FFFFFF"/>
                    </a:solidFill>
                  </a:tcPr>
                </a:tc>
                <a:tc hMerge="1">
                  <a:txBody>
                    <a:bodyPr/>
                    <a:lstStyle/>
                    <a:p>
                      <a:endParaRPr lang="zh-CN"/>
                    </a:p>
                  </a:txBody>
                  <a:tcPr>
                    <a:lnT cap="flat">
                      <a:noFill/>
                    </a:lnT>
                    <a:lnB cap="flat">
                      <a:noFill/>
                    </a:lnB>
                  </a:tcPr>
                </a:tc>
                <a:tc>
                  <a:txBody>
                    <a:bodyPr/>
                    <a:lstStyle/>
                    <a:p>
                      <a:pPr indent="0">
                        <a:buNone/>
                      </a:pPr>
                      <a:r>
                        <a:rPr lang="en-US" sz="1000" b="0">
                          <a:solidFill>
                            <a:srgbClr val="000000"/>
                          </a:solidFill>
                          <a:latin typeface="宋体" panose="02010600030101010101" pitchFamily="2" charset="-122"/>
                          <a:ea typeface="宋体" panose="02010600030101010101" pitchFamily="2" charset="-122"/>
                        </a:rPr>
                        <a:t>71.31%</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buNone/>
                      </a:pPr>
                      <a:r>
                        <a:rPr lang="en-US" sz="1000" b="0">
                          <a:solidFill>
                            <a:srgbClr val="000000"/>
                          </a:solidFill>
                          <a:latin typeface="宋体" panose="02010600030101010101" pitchFamily="2" charset="-122"/>
                          <a:ea typeface="宋体" panose="02010600030101010101" pitchFamily="2" charset="-122"/>
                        </a:rPr>
                        <a:t>   ≧70%</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FFFFFF"/>
                    </a:solidFill>
                  </a:tcPr>
                </a:tc>
                <a:tc gridSpan="2">
                  <a:txBody>
                    <a:bodyPr/>
                    <a:lstStyle/>
                    <a:p>
                      <a:pPr indent="0" algn="ctr">
                        <a:buNone/>
                      </a:pPr>
                      <a:r>
                        <a:rPr lang="zh-CN" sz="1000" b="0">
                          <a:solidFill>
                            <a:srgbClr val="000000"/>
                          </a:solidFill>
                          <a:latin typeface="宋体" panose="02010600030101010101" pitchFamily="2" charset="-122"/>
                          <a:ea typeface="宋体" panose="02010600030101010101" pitchFamily="2" charset="-122"/>
                          <a:cs typeface="宋体" panose="02010600030101010101" pitchFamily="2" charset="-122"/>
                        </a:rPr>
                        <a:t>管理费用占总支出%</a:t>
                      </a:r>
                      <a:endParaRPr lang="zh-CN" altLang="en-US" sz="1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FFFFFF"/>
                    </a:solidFill>
                  </a:tcPr>
                </a:tc>
                <a:tc hMerge="1">
                  <a:txBody>
                    <a:bodyPr/>
                    <a:lstStyle/>
                    <a:p>
                      <a:endParaRPr lang="zh-CN"/>
                    </a:p>
                  </a:txBody>
                  <a:tcPr>
                    <a:lnT cap="flat">
                      <a:noFill/>
                    </a:lnT>
                    <a:lnB cap="flat">
                      <a:noFill/>
                    </a:lnB>
                  </a:tcPr>
                </a:tc>
                <a:tc>
                  <a:txBody>
                    <a:bodyPr/>
                    <a:lstStyle/>
                    <a:p>
                      <a:pPr indent="0">
                        <a:buNone/>
                      </a:pPr>
                      <a:r>
                        <a:rPr lang="en-US" sz="1000" b="0">
                          <a:solidFill>
                            <a:srgbClr val="000000"/>
                          </a:solidFill>
                          <a:latin typeface="宋体" panose="02010600030101010101" pitchFamily="2" charset="-122"/>
                          <a:ea typeface="宋体" panose="02010600030101010101" pitchFamily="2" charset="-122"/>
                        </a:rPr>
                        <a:t>8.55%</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a:txBody>
                    <a:bodyPr/>
                    <a:lstStyle/>
                    <a:p>
                      <a:pPr indent="0">
                        <a:buNone/>
                      </a:pPr>
                      <a:r>
                        <a:rPr lang="en-US" sz="1000" b="0">
                          <a:solidFill>
                            <a:srgbClr val="000000"/>
                          </a:solidFill>
                          <a:latin typeface="宋体" panose="02010600030101010101" pitchFamily="2" charset="-122"/>
                          <a:ea typeface="宋体" panose="02010600030101010101" pitchFamily="2" charset="-122"/>
                        </a:rPr>
                        <a:t>  ≦10%</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FFFFFF"/>
                    </a:solidFill>
                  </a:tcPr>
                </a:tc>
                <a:tc>
                  <a:txBody>
                    <a:bodyPr/>
                    <a:lstStyle/>
                    <a:p>
                      <a:pPr indent="0">
                        <a:buNone/>
                      </a:pPr>
                      <a:endParaRPr lang="zh-CN" altLang="en-US" sz="1000">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gridSpan="2">
                  <a:txBody>
                    <a:bodyPr/>
                    <a:lstStyle/>
                    <a:p>
                      <a:pPr indent="0" algn="ctr">
                        <a:buNone/>
                      </a:pPr>
                      <a:r>
                        <a:rPr lang="zh-CN" sz="1000" b="0">
                          <a:solidFill>
                            <a:srgbClr val="000000"/>
                          </a:solidFill>
                          <a:latin typeface="宋体" panose="02010600030101010101" pitchFamily="2" charset="-122"/>
                          <a:ea typeface="宋体" panose="02010600030101010101" pitchFamily="2" charset="-122"/>
                        </a:rPr>
                        <a:t>净资产变动（±）元</a:t>
                      </a:r>
                      <a:endParaRPr lang="zh-CN"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noFill/>
                  </a:tcPr>
                </a:tc>
                <a:tc hMerge="1">
                  <a:txBody>
                    <a:bodyPr/>
                    <a:lstStyle/>
                    <a:p>
                      <a:endParaRPr lang="zh-CN"/>
                    </a:p>
                  </a:txBody>
                  <a:tcPr>
                    <a:lnT cap="flat">
                      <a:noFill/>
                    </a:lnT>
                    <a:lnB cap="flat">
                      <a:noFill/>
                    </a:lnB>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-222,995.81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cap="flat">
                      <a:noFill/>
                    </a:lnR>
                    <a:lnT cap="flat">
                      <a:noFill/>
                    </a:lnT>
                    <a:lnB cap="flat">
                      <a:noFill/>
                    </a:lnB>
                    <a:lnTlToBr>
                      <a:noFill/>
                    </a:lnTlToBr>
                    <a:lnBlToTr>
                      <a:noFill/>
                    </a:lnBlToTr>
                    <a:noFill/>
                  </a:tcPr>
                </a:tc>
              </a:tr>
              <a:tr h="306705">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2021</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w="6350" cap="flat" cmpd="sng">
                      <a:solidFill>
                        <a:srgbClr val="000000"/>
                      </a:solidFill>
                      <a:prstDash val="solid"/>
                      <a:headEnd type="none" w="med" len="med"/>
                      <a:tailEnd type="none" w="med" len="med"/>
                    </a:lnR>
                    <a:lnT cap="flat">
                      <a:noFill/>
                    </a:lnT>
                    <a:lnB w="6350" cap="flat" cmpd="sng">
                      <a:solidFill>
                        <a:srgbClr val="000000"/>
                      </a:solidFill>
                      <a:prstDash val="solid"/>
                      <a:headEnd type="none" w="med" len="med"/>
                      <a:tailEnd type="none" w="med" len="med"/>
                    </a:lnB>
                    <a:lnTlToBr>
                      <a:noFill/>
                    </a:lnTlToBr>
                    <a:lnBlToTr>
                      <a:noFill/>
                    </a:lnBlToTr>
                    <a:noFill/>
                  </a:tcPr>
                </a:tc>
                <a:tc gridSpan="2">
                  <a:txBody>
                    <a:bodyPr/>
                    <a:lstStyle/>
                    <a:p>
                      <a:pPr indent="0" algn="ctr">
                        <a:buNone/>
                      </a:pPr>
                      <a:r>
                        <a:rPr lang="zh-CN" sz="1000" b="0">
                          <a:solidFill>
                            <a:srgbClr val="000000"/>
                          </a:solidFill>
                          <a:latin typeface="宋体" panose="02010600030101010101" pitchFamily="2" charset="-122"/>
                          <a:ea typeface="宋体" panose="02010600030101010101" pitchFamily="2" charset="-122"/>
                          <a:cs typeface="宋体" panose="02010600030101010101" pitchFamily="2" charset="-122"/>
                        </a:rPr>
                        <a:t>公益费用（支出）占上年收入%</a:t>
                      </a:r>
                      <a:endParaRPr lang="zh-CN" altLang="en-US" sz="1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FFFFFF"/>
                    </a:solidFill>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a:txBody>
                    <a:bodyPr/>
                    <a:lstStyle/>
                    <a:p>
                      <a:pPr indent="0">
                        <a:buNone/>
                      </a:pPr>
                      <a:r>
                        <a:rPr lang="en-US" sz="1000" b="0">
                          <a:solidFill>
                            <a:srgbClr val="000000"/>
                          </a:solidFill>
                          <a:latin typeface="宋体" panose="02010600030101010101" pitchFamily="2" charset="-122"/>
                          <a:ea typeface="宋体" panose="02010600030101010101" pitchFamily="2" charset="-122"/>
                        </a:rPr>
                        <a:t>134.41%</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000" b="0">
                          <a:solidFill>
                            <a:srgbClr val="000000"/>
                          </a:solidFill>
                          <a:latin typeface="宋体" panose="02010600030101010101" pitchFamily="2" charset="-122"/>
                          <a:ea typeface="宋体" panose="02010600030101010101" pitchFamily="2" charset="-122"/>
                        </a:rPr>
                        <a:t>   ≧70%</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FFFFFF"/>
                    </a:solidFill>
                  </a:tcPr>
                </a:tc>
                <a:tc gridSpan="2">
                  <a:txBody>
                    <a:bodyPr/>
                    <a:lstStyle/>
                    <a:p>
                      <a:pPr indent="0" algn="ctr">
                        <a:buNone/>
                      </a:pPr>
                      <a:r>
                        <a:rPr lang="zh-CN" sz="1000" b="0">
                          <a:solidFill>
                            <a:srgbClr val="000000"/>
                          </a:solidFill>
                          <a:latin typeface="宋体" panose="02010600030101010101" pitchFamily="2" charset="-122"/>
                          <a:ea typeface="宋体" panose="02010600030101010101" pitchFamily="2" charset="-122"/>
                          <a:cs typeface="宋体" panose="02010600030101010101" pitchFamily="2" charset="-122"/>
                        </a:rPr>
                        <a:t>管理费用占总支出%</a:t>
                      </a:r>
                      <a:endParaRPr lang="zh-CN" altLang="en-US" sz="1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FFFFFF"/>
                    </a:solidFill>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a:txBody>
                    <a:bodyPr/>
                    <a:lstStyle/>
                    <a:p>
                      <a:pPr indent="0">
                        <a:buNone/>
                      </a:pPr>
                      <a:r>
                        <a:rPr lang="en-US" sz="1000" b="0">
                          <a:solidFill>
                            <a:srgbClr val="000000"/>
                          </a:solidFill>
                          <a:latin typeface="宋体" panose="02010600030101010101" pitchFamily="2" charset="-122"/>
                          <a:ea typeface="宋体" panose="02010600030101010101" pitchFamily="2" charset="-122"/>
                        </a:rPr>
                        <a:t>5.63%</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000" b="0">
                          <a:solidFill>
                            <a:srgbClr val="000000"/>
                          </a:solidFill>
                          <a:latin typeface="宋体" panose="02010600030101010101" pitchFamily="2" charset="-122"/>
                          <a:ea typeface="宋体" panose="02010600030101010101" pitchFamily="2" charset="-122"/>
                        </a:rPr>
                        <a:t>  ≦10%</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FFFFFF"/>
                    </a:solidFill>
                  </a:tcPr>
                </a:tc>
                <a:tc>
                  <a:txBody>
                    <a:bodyPr/>
                    <a:lstStyle/>
                    <a:p>
                      <a:pPr indent="0">
                        <a:buNone/>
                      </a:pP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gridSpan="2">
                  <a:txBody>
                    <a:bodyPr/>
                    <a:lstStyle/>
                    <a:p>
                      <a:pPr indent="0" algn="ctr">
                        <a:buNone/>
                      </a:pPr>
                      <a:r>
                        <a:rPr lang="zh-CN" sz="1000" b="0">
                          <a:solidFill>
                            <a:srgbClr val="000000"/>
                          </a:solidFill>
                          <a:latin typeface="宋体" panose="02010600030101010101" pitchFamily="2" charset="-122"/>
                          <a:ea typeface="宋体" panose="02010600030101010101" pitchFamily="2" charset="-122"/>
                        </a:rPr>
                        <a:t>净资产变动（±）元</a:t>
                      </a:r>
                      <a:endParaRPr lang="zh-CN"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noFill/>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a:txBody>
                    <a:bodyPr/>
                    <a:lstStyle/>
                    <a:p>
                      <a:pPr indent="0" algn="ctr">
                        <a:buNone/>
                      </a:pPr>
                      <a:r>
                        <a:rPr lang="en-US" sz="1000" b="0">
                          <a:solidFill>
                            <a:srgbClr val="000000"/>
                          </a:solidFill>
                          <a:latin typeface="宋体" panose="02010600030101010101" pitchFamily="2" charset="-122"/>
                          <a:ea typeface="宋体" panose="02010600030101010101" pitchFamily="2" charset="-122"/>
                        </a:rPr>
                        <a:t>15,405.46 </a:t>
                      </a:r>
                      <a:endParaRPr lang="en-US" altLang="en-US" sz="10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cap="flat">
                      <a:noFill/>
                    </a:lnR>
                    <a:lnT cap="flat">
                      <a:noFill/>
                    </a:lnT>
                    <a:lnB w="635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838200" y="560070"/>
            <a:ext cx="9952355" cy="5784850"/>
          </a:xfrm>
        </p:spPr>
        <p:txBody>
          <a:bodyPr>
            <a:noAutofit/>
          </a:bodyPr>
          <a:lstStyle/>
          <a:p>
            <a:pPr fontAlgn="auto">
              <a:lnSpc>
                <a:spcPct val="150000"/>
              </a:lnSpc>
              <a:buFont typeface="Wingdings" panose="05000000000000000000" charset="0"/>
              <a:buChar char="ü"/>
            </a:pPr>
            <a:r>
              <a:rPr lang="zh-CN" altLang="en-US" sz="2200">
                <a:latin typeface="宋体" panose="02010600030101010101" pitchFamily="2" charset="-122"/>
                <a:ea typeface="宋体" panose="02010600030101010101" pitchFamily="2" charset="-122"/>
                <a:cs typeface="宋体" panose="02010600030101010101" pitchFamily="2" charset="-122"/>
              </a:rPr>
              <a:t>2021年的工作，虽受“疫情”影响，但由于医院及医院各科室积极性都很高，加上区残疾人基金会的支持，在“爱心助残”的任务完成上，还是比较顺利、并超额完成了全年计划和年底累计完成</a:t>
            </a:r>
            <a:r>
              <a:rPr lang="en-US" altLang="zh-CN" sz="2200">
                <a:latin typeface="宋体" panose="02010600030101010101" pitchFamily="2" charset="-122"/>
                <a:ea typeface="宋体" panose="02010600030101010101" pitchFamily="2" charset="-122"/>
                <a:cs typeface="宋体" panose="02010600030101010101" pitchFamily="2" charset="-122"/>
              </a:rPr>
              <a:t>1000</a:t>
            </a:r>
            <a:r>
              <a:rPr lang="zh-CN" altLang="en-US" sz="2200">
                <a:latin typeface="宋体" panose="02010600030101010101" pitchFamily="2" charset="-122"/>
                <a:ea typeface="宋体" panose="02010600030101010101" pitchFamily="2" charset="-122"/>
                <a:cs typeface="宋体" panose="02010600030101010101" pitchFamily="2" charset="-122"/>
              </a:rPr>
              <a:t>例资助患者的目标</a:t>
            </a:r>
          </a:p>
          <a:p>
            <a:pPr fontAlgn="auto">
              <a:lnSpc>
                <a:spcPct val="150000"/>
              </a:lnSpc>
              <a:buFont typeface="Wingdings" panose="05000000000000000000" charset="0"/>
              <a:buChar char="ü"/>
            </a:pPr>
            <a:r>
              <a:rPr lang="zh-CN" altLang="en-US" sz="2200">
                <a:latin typeface="宋体" panose="02010600030101010101" pitchFamily="2" charset="-122"/>
                <a:ea typeface="宋体" panose="02010600030101010101" pitchFamily="2" charset="-122"/>
                <a:cs typeface="宋体" panose="02010600030101010101" pitchFamily="2" charset="-122"/>
              </a:rPr>
              <a:t>虽然在资助患者方面我们超额完成了既定目标：但年内还有有两项日常工作没有开展：一是资助学术会议；二是骨科医生再教育。</a:t>
            </a:r>
            <a:r>
              <a:rPr lang="zh-CN" altLang="en-US" sz="2200">
                <a:latin typeface="宋体" panose="02010600030101010101" pitchFamily="2" charset="-122"/>
                <a:ea typeface="宋体" panose="02010600030101010101" pitchFamily="2" charset="-122"/>
                <a:cs typeface="宋体" panose="02010600030101010101" pitchFamily="2" charset="-122"/>
                <a:sym typeface="+mn-ea"/>
              </a:rPr>
              <a:t>一项计划内的工作进展缓慢，即与</a:t>
            </a:r>
            <a:r>
              <a:rPr lang="zh-CN" altLang="en-US" sz="2200">
                <a:latin typeface="宋体" panose="02010600030101010101" pitchFamily="2" charset="-122"/>
                <a:ea typeface="宋体" panose="02010600030101010101" pitchFamily="2" charset="-122"/>
                <a:cs typeface="宋体" panose="02010600030101010101" pitchFamily="2" charset="-122"/>
              </a:rPr>
              <a:t>自治区退役军人事务厅</a:t>
            </a:r>
            <a:r>
              <a:rPr lang="zh-CN" altLang="en-US" sz="2200">
                <a:latin typeface="宋体" panose="02010600030101010101" pitchFamily="2" charset="-122"/>
                <a:ea typeface="宋体" panose="02010600030101010101" pitchFamily="2" charset="-122"/>
                <a:cs typeface="宋体" panose="02010600030101010101" pitchFamily="2" charset="-122"/>
                <a:sym typeface="+mn-ea"/>
              </a:rPr>
              <a:t>合作向全区退役军人开展“爱心荣军项目”虽多次联系与沟通，至今还未落地。另</a:t>
            </a:r>
            <a:r>
              <a:rPr lang="en-US" altLang="zh-CN" sz="2200">
                <a:latin typeface="宋体" panose="02010600030101010101" pitchFamily="2" charset="-122"/>
                <a:ea typeface="宋体" panose="02010600030101010101" pitchFamily="2" charset="-122"/>
                <a:cs typeface="宋体" panose="02010600030101010101" pitchFamily="2" charset="-122"/>
                <a:sym typeface="+mn-ea"/>
              </a:rPr>
              <a:t>10</a:t>
            </a:r>
            <a:r>
              <a:rPr lang="zh-CN" altLang="en-US" sz="2200">
                <a:latin typeface="宋体" panose="02010600030101010101" pitchFamily="2" charset="-122"/>
                <a:ea typeface="宋体" panose="02010600030101010101" pitchFamily="2" charset="-122"/>
                <a:cs typeface="宋体" panose="02010600030101010101" pitchFamily="2" charset="-122"/>
                <a:sym typeface="+mn-ea"/>
              </a:rPr>
              <a:t>月份拟与</a:t>
            </a:r>
            <a:r>
              <a:rPr lang="zh-CN" altLang="en-US" sz="2200">
                <a:latin typeface="宋体" panose="02010600030101010101" pitchFamily="2" charset="-122"/>
                <a:ea typeface="宋体" panose="02010600030101010101" pitchFamily="2" charset="-122"/>
                <a:cs typeface="宋体" panose="02010600030101010101" pitchFamily="2" charset="-122"/>
              </a:rPr>
              <a:t>自治区乡村振兴局开展合作的设想也</a:t>
            </a:r>
            <a:r>
              <a:rPr lang="zh-CN" altLang="en-US" sz="2200">
                <a:latin typeface="宋体" panose="02010600030101010101" pitchFamily="2" charset="-122"/>
                <a:ea typeface="宋体" panose="02010600030101010101" pitchFamily="2" charset="-122"/>
                <a:cs typeface="宋体" panose="02010600030101010101" pitchFamily="2" charset="-122"/>
                <a:sym typeface="+mn-ea"/>
              </a:rPr>
              <a:t>不够理想</a:t>
            </a:r>
          </a:p>
          <a:p>
            <a:pPr fontAlgn="auto">
              <a:lnSpc>
                <a:spcPct val="150000"/>
              </a:lnSpc>
              <a:buFont typeface="Wingdings" panose="05000000000000000000" charset="0"/>
              <a:buChar char="ü"/>
            </a:pPr>
            <a:r>
              <a:rPr lang="zh-CN" altLang="en-US" sz="2200">
                <a:latin typeface="宋体" panose="02010600030101010101" pitchFamily="2" charset="-122"/>
                <a:ea typeface="宋体" panose="02010600030101010101" pitchFamily="2" charset="-122"/>
                <a:cs typeface="宋体" panose="02010600030101010101" pitchFamily="2" charset="-122"/>
                <a:sym typeface="+mn-ea"/>
              </a:rPr>
              <a:t>总之，我们的工作还存一些不足，尚需努力和改进</a:t>
            </a:r>
            <a:r>
              <a:rPr lang="zh-CN" altLang="en-US" sz="2200">
                <a:latin typeface="宋体" panose="02010600030101010101" pitchFamily="2" charset="-122"/>
                <a:ea typeface="宋体" panose="02010600030101010101" pitchFamily="2" charset="-122"/>
                <a:cs typeface="宋体" panose="02010600030101010101" pitchFamily="2" charset="-122"/>
              </a:rPr>
              <a:t>。相信今后在理事会的领导和支持下以及监事会的监督下。我们的工作会越来越好。</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584200"/>
          </a:xfrm>
        </p:spPr>
        <p:txBody>
          <a:bodyPr>
            <a:normAutofit fontScale="90000"/>
          </a:bodyPr>
          <a:lstStyle/>
          <a:p>
            <a:r>
              <a:rPr lang="en-US" altLang="zh-CN"/>
              <a:t>2022</a:t>
            </a:r>
            <a:r>
              <a:rPr lang="zh-CN" altLang="en-US"/>
              <a:t>年工作计划</a:t>
            </a:r>
          </a:p>
        </p:txBody>
      </p:sp>
      <p:sp>
        <p:nvSpPr>
          <p:cNvPr id="3" name="内容占位符 2"/>
          <p:cNvSpPr>
            <a:spLocks noGrp="1"/>
          </p:cNvSpPr>
          <p:nvPr>
            <p:ph idx="1"/>
          </p:nvPr>
        </p:nvSpPr>
        <p:spPr>
          <a:xfrm>
            <a:off x="937260" y="871220"/>
            <a:ext cx="10515600" cy="5745480"/>
          </a:xfrm>
        </p:spPr>
        <p:txBody>
          <a:bodyPr>
            <a:noAutofit/>
          </a:bodyPr>
          <a:lstStyle/>
          <a:p>
            <a:pPr fontAlgn="auto">
              <a:lnSpc>
                <a:spcPct val="150000"/>
              </a:lnSpc>
              <a:buFont typeface="Wingdings" panose="05000000000000000000" charset="0"/>
              <a:buChar char="u"/>
            </a:pPr>
            <a:r>
              <a:rPr lang="zh-CN" altLang="en-US" sz="1600">
                <a:latin typeface="宋体" panose="02010600030101010101" pitchFamily="2" charset="-122"/>
                <a:ea typeface="宋体" panose="02010600030101010101" pitchFamily="2" charset="-122"/>
                <a:cs typeface="宋体" panose="02010600030101010101" pitchFamily="2" charset="-122"/>
              </a:rPr>
              <a:t>以党的十九大及六中全会精神为引领、按照自治区党委、政府及有关部门的要求，继续落实自治区民政厅等部门的要求、《基金会章程》和服从国龙医疗集团的整体目标，广行善举，助残济困，奖学助优、人才培养，加强本会的自身建设，完成好本会的任务</a:t>
            </a:r>
          </a:p>
          <a:p>
            <a:pPr fontAlgn="auto">
              <a:lnSpc>
                <a:spcPct val="150000"/>
              </a:lnSpc>
              <a:buFont typeface="Wingdings" panose="05000000000000000000" charset="0"/>
              <a:buChar char="u"/>
            </a:pPr>
            <a:r>
              <a:rPr lang="zh-CN" altLang="en-US" sz="1600">
                <a:latin typeface="宋体" panose="02010600030101010101" pitchFamily="2" charset="-122"/>
                <a:ea typeface="宋体" panose="02010600030101010101" pitchFamily="2" charset="-122"/>
                <a:cs typeface="宋体" panose="02010600030101010101" pitchFamily="2" charset="-122"/>
                <a:sym typeface="+mn-ea"/>
              </a:rPr>
              <a:t>继续做好与自治区残疾人基金理事会合作开展的“国龙爱心助残项目”，做好与医院的协调配合，对“残”、“贫”等人群适宜手术的“骨病”和“心血管病”免费治疗的“爱心资助”项目、以及要新开展项目的对接工作。2022年要完成资助150例（其中：骨与关节80例；脊柱、心血管、妇产科等70例）</a:t>
            </a:r>
          </a:p>
          <a:p>
            <a:pPr fontAlgn="auto">
              <a:lnSpc>
                <a:spcPct val="150000"/>
              </a:lnSpc>
              <a:buFont typeface="Wingdings" panose="05000000000000000000" charset="0"/>
              <a:buChar char="u"/>
            </a:pPr>
            <a:r>
              <a:rPr lang="zh-CN" altLang="en-US" sz="1600">
                <a:latin typeface="宋体" panose="02010600030101010101" pitchFamily="2" charset="-122"/>
                <a:ea typeface="宋体" panose="02010600030101010101" pitchFamily="2" charset="-122"/>
                <a:cs typeface="宋体" panose="02010600030101010101" pitchFamily="2" charset="-122"/>
              </a:rPr>
              <a:t>继续开展好本会已确立的资助“奖学”、“学术活动”、“骨医培训”等工作。</a:t>
            </a:r>
          </a:p>
          <a:p>
            <a:pPr fontAlgn="auto">
              <a:lnSpc>
                <a:spcPct val="150000"/>
              </a:lnSpc>
              <a:buFont typeface="Wingdings" panose="05000000000000000000" charset="0"/>
              <a:buChar char="u"/>
            </a:pPr>
            <a:r>
              <a:rPr lang="zh-CN" altLang="en-US" sz="1600">
                <a:latin typeface="宋体" panose="02010600030101010101" pitchFamily="2" charset="-122"/>
                <a:ea typeface="宋体" panose="02010600030101010101" pitchFamily="2" charset="-122"/>
                <a:cs typeface="宋体" panose="02010600030101010101" pitchFamily="2" charset="-122"/>
                <a:sym typeface="+mn-ea"/>
              </a:rPr>
              <a:t>关于与退伍军人事务厅、自治区乡村振兴局的合作，为自治区内的复转军人（重点关注50-60年代当兵的复转军人）、贫困人群免费手术治疗，不仅限于骨与关节病变，心血管等方面的病变，适宜者也可给予资助，要积极协调办理，争取成功</a:t>
            </a:r>
          </a:p>
          <a:p>
            <a:pPr fontAlgn="auto">
              <a:lnSpc>
                <a:spcPct val="150000"/>
              </a:lnSpc>
              <a:buFont typeface="Wingdings" panose="05000000000000000000" charset="0"/>
              <a:buChar char="u"/>
            </a:pPr>
            <a:r>
              <a:rPr lang="zh-CN" altLang="en-US" sz="1600">
                <a:latin typeface="宋体" panose="02010600030101010101" pitchFamily="2" charset="-122"/>
                <a:ea typeface="宋体" panose="02010600030101010101" pitchFamily="2" charset="-122"/>
                <a:cs typeface="宋体" panose="02010600030101010101" pitchFamily="2" charset="-122"/>
                <a:sym typeface="+mn-ea"/>
              </a:rPr>
              <a:t>关于基金会支持资助“上海国龙医院”100名左右贫困</a:t>
            </a:r>
            <a:r>
              <a:rPr lang="en-US" altLang="zh-CN" sz="1600">
                <a:latin typeface="宋体" panose="02010600030101010101" pitchFamily="2" charset="-122"/>
                <a:ea typeface="宋体" panose="02010600030101010101" pitchFamily="2" charset="-122"/>
                <a:cs typeface="宋体" panose="02010600030101010101" pitchFamily="2" charset="-122"/>
                <a:sym typeface="+mn-ea"/>
              </a:rPr>
              <a:t>“</a:t>
            </a:r>
            <a:r>
              <a:rPr lang="zh-CN" altLang="en-US" sz="1600">
                <a:latin typeface="宋体" panose="02010600030101010101" pitchFamily="2" charset="-122"/>
                <a:ea typeface="宋体" panose="02010600030101010101" pitchFamily="2" charset="-122"/>
                <a:cs typeface="宋体" panose="02010600030101010101" pitchFamily="2" charset="-122"/>
                <a:sym typeface="+mn-ea"/>
              </a:rPr>
              <a:t>先天足畸形、小儿骨关节</a:t>
            </a:r>
            <a:r>
              <a:rPr lang="en-US" altLang="zh-CN" sz="1600">
                <a:latin typeface="宋体" panose="02010600030101010101" pitchFamily="2" charset="-122"/>
                <a:ea typeface="宋体" panose="02010600030101010101" pitchFamily="2" charset="-122"/>
                <a:cs typeface="宋体" panose="02010600030101010101" pitchFamily="2" charset="-122"/>
                <a:sym typeface="+mn-ea"/>
              </a:rPr>
              <a:t>”</a:t>
            </a:r>
            <a:r>
              <a:rPr lang="zh-CN" altLang="en-US" sz="1600">
                <a:latin typeface="宋体" panose="02010600030101010101" pitchFamily="2" charset="-122"/>
                <a:ea typeface="宋体" panose="02010600030101010101" pitchFamily="2" charset="-122"/>
                <a:cs typeface="宋体" panose="02010600030101010101" pitchFamily="2" charset="-122"/>
                <a:sym typeface="+mn-ea"/>
              </a:rPr>
              <a:t>病儿童患者治疗一事，费用由医院统筹，基金会作好协助工作</a:t>
            </a:r>
          </a:p>
          <a:p>
            <a:pPr fontAlgn="auto">
              <a:lnSpc>
                <a:spcPct val="150000"/>
              </a:lnSpc>
              <a:buFont typeface="Wingdings" panose="05000000000000000000" charset="0"/>
              <a:buChar char="u"/>
            </a:pPr>
            <a:endParaRPr lang="zh-CN" altLang="en-US" sz="16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buFont typeface="Wingdings" panose="05000000000000000000" charset="0"/>
              <a:buChar char="u"/>
            </a:pPr>
            <a:endParaRPr lang="zh-CN" altLang="en-US" sz="1600">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ctr"/>
            <a:r>
              <a:rPr lang="en-US" altLang="zh-CN" sz="4800"/>
              <a:t>2021</a:t>
            </a:r>
            <a:r>
              <a:rPr lang="zh-CN" altLang="en-US" sz="4800"/>
              <a:t>年工作总结</a:t>
            </a:r>
          </a:p>
        </p:txBody>
      </p:sp>
      <p:sp>
        <p:nvSpPr>
          <p:cNvPr id="3" name="内容占位符 2"/>
          <p:cNvSpPr>
            <a:spLocks noGrp="1"/>
          </p:cNvSpPr>
          <p:nvPr>
            <p:ph idx="1"/>
          </p:nvPr>
        </p:nvSpPr>
        <p:spPr/>
        <p:txBody>
          <a:bodyPr/>
          <a:lstStyle/>
          <a:p>
            <a:pPr fontAlgn="auto">
              <a:lnSpc>
                <a:spcPts val="4820"/>
              </a:lnSpc>
              <a:buFont typeface="Wingdings" panose="05000000000000000000" charset="0"/>
              <a:buChar char="u"/>
            </a:pPr>
            <a:r>
              <a:rPr lang="en-US" altLang="zh-CN" sz="3600"/>
              <a:t>2021年工作开展情况</a:t>
            </a:r>
          </a:p>
          <a:p>
            <a:pPr fontAlgn="auto">
              <a:lnSpc>
                <a:spcPts val="4820"/>
              </a:lnSpc>
              <a:buFont typeface="Wingdings" panose="05000000000000000000" charset="0"/>
              <a:buChar char="u"/>
            </a:pPr>
            <a:r>
              <a:rPr lang="zh-CN" altLang="zh-CN" sz="3600"/>
              <a:t>善款的受捐与使用</a:t>
            </a:r>
          </a:p>
          <a:p>
            <a:pPr fontAlgn="auto">
              <a:lnSpc>
                <a:spcPts val="4820"/>
              </a:lnSpc>
              <a:buFont typeface="Wingdings" panose="05000000000000000000" charset="0"/>
              <a:buChar char="u"/>
            </a:pPr>
            <a:r>
              <a:rPr lang="zh-CN" altLang="zh-CN" sz="3600"/>
              <a:t>其　他</a:t>
            </a:r>
          </a:p>
          <a:p>
            <a:pPr fontAlgn="auto">
              <a:lnSpc>
                <a:spcPts val="4820"/>
              </a:lnSpc>
              <a:buFont typeface="Wingdings" panose="05000000000000000000" charset="0"/>
              <a:buChar char="u"/>
            </a:pPr>
            <a:r>
              <a:rPr lang="zh-CN" altLang="zh-CN" sz="3600"/>
              <a:t>存在的问题</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454660"/>
          </a:xfrm>
        </p:spPr>
        <p:txBody>
          <a:bodyPr>
            <a:normAutofit fontScale="90000"/>
          </a:bodyPr>
          <a:lstStyle/>
          <a:p>
            <a:r>
              <a:rPr lang="en-US" altLang="zh-CN">
                <a:sym typeface="+mn-ea"/>
              </a:rPr>
              <a:t>2022</a:t>
            </a:r>
            <a:r>
              <a:rPr lang="zh-CN" altLang="en-US">
                <a:sym typeface="+mn-ea"/>
              </a:rPr>
              <a:t>年工作计划</a:t>
            </a:r>
            <a:endParaRPr lang="zh-CN" altLang="en-US"/>
          </a:p>
        </p:txBody>
      </p:sp>
      <p:sp>
        <p:nvSpPr>
          <p:cNvPr id="3" name="内容占位符 2"/>
          <p:cNvSpPr>
            <a:spLocks noGrp="1"/>
          </p:cNvSpPr>
          <p:nvPr>
            <p:ph idx="1"/>
          </p:nvPr>
        </p:nvSpPr>
        <p:spPr>
          <a:xfrm>
            <a:off x="838200" y="879475"/>
            <a:ext cx="10515600" cy="5781040"/>
          </a:xfrm>
        </p:spPr>
        <p:txBody>
          <a:bodyPr>
            <a:noAutofit/>
          </a:bodyPr>
          <a:lstStyle/>
          <a:p>
            <a:pPr fontAlgn="auto">
              <a:lnSpc>
                <a:spcPct val="150000"/>
              </a:lnSpc>
              <a:buFont typeface="Wingdings" panose="05000000000000000000" charset="0"/>
              <a:buChar char="u"/>
            </a:pPr>
            <a:r>
              <a:rPr lang="zh-CN" altLang="en-US" sz="1600">
                <a:latin typeface="宋体" panose="02010600030101010101" pitchFamily="2" charset="-122"/>
                <a:ea typeface="宋体" panose="02010600030101010101" pitchFamily="2" charset="-122"/>
                <a:cs typeface="宋体" panose="02010600030101010101" pitchFamily="2" charset="-122"/>
                <a:sym typeface="+mn-ea"/>
              </a:rPr>
              <a:t>“国龙爱心助残项目”12周年累计完成了1000多例免费手术的纪念活动，积极筹备和认真准备。对一些典型病例要跟进回访。这项工作主要配合医院医生运营及社会发展部开展。并注意与自治区残联的沟通联系，协商办理</a:t>
            </a:r>
          </a:p>
          <a:p>
            <a:pPr fontAlgn="auto">
              <a:lnSpc>
                <a:spcPct val="150000"/>
              </a:lnSpc>
              <a:buFont typeface="Wingdings" panose="05000000000000000000" charset="0"/>
              <a:buChar char="u"/>
            </a:pPr>
            <a:r>
              <a:rPr lang="zh-CN" altLang="en-US" sz="1600">
                <a:latin typeface="宋体" panose="02010600030101010101" pitchFamily="2" charset="-122"/>
                <a:ea typeface="宋体" panose="02010600030101010101" pitchFamily="2" charset="-122"/>
                <a:cs typeface="宋体" panose="02010600030101010101" pitchFamily="2" charset="-122"/>
                <a:sym typeface="+mn-ea"/>
              </a:rPr>
              <a:t>做好“善资”的募集、使用和管理，接受主管部门、审计等单位等对基金会的检查、指导、审计等工作。在控制风险的前提下，通过委托投资等形式，争取使基金会现有的资金保值增值，增值部分用于慈善事业开展的工作</a:t>
            </a:r>
            <a:endParaRPr lang="zh-CN" altLang="en-US" sz="16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buFont typeface="Wingdings" panose="05000000000000000000" charset="0"/>
              <a:buChar char="u"/>
            </a:pPr>
            <a:r>
              <a:rPr lang="zh-CN" altLang="en-US" sz="1600">
                <a:latin typeface="宋体" panose="02010600030101010101" pitchFamily="2" charset="-122"/>
                <a:ea typeface="宋体" panose="02010600030101010101" pitchFamily="2" charset="-122"/>
                <a:cs typeface="宋体" panose="02010600030101010101" pitchFamily="2" charset="-122"/>
                <a:sym typeface="+mn-ea"/>
              </a:rPr>
              <a:t>按照上级有关成立“功能性党组织”的要求，建立“宁夏国龙慈善基金会党支部”，并开展相应的工作</a:t>
            </a:r>
            <a:endParaRPr lang="zh-CN" altLang="en-US" sz="16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buFont typeface="Wingdings" panose="05000000000000000000" charset="0"/>
              <a:buChar char="u"/>
            </a:pPr>
            <a:r>
              <a:rPr lang="zh-CN" altLang="en-US" sz="1600">
                <a:latin typeface="宋体" panose="02010600030101010101" pitchFamily="2" charset="-122"/>
                <a:ea typeface="宋体" panose="02010600030101010101" pitchFamily="2" charset="-122"/>
                <a:cs typeface="宋体" panose="02010600030101010101" pitchFamily="2" charset="-122"/>
                <a:sym typeface="+mn-ea"/>
              </a:rPr>
              <a:t>关于“志援者”队伍的建设，基金会在工作中要注意加强</a:t>
            </a:r>
            <a:endParaRPr lang="zh-CN" altLang="en-US" sz="16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buFont typeface="Wingdings" panose="05000000000000000000" charset="0"/>
              <a:buChar char="u"/>
            </a:pPr>
            <a:r>
              <a:rPr lang="zh-CN" altLang="en-US" sz="1600">
                <a:latin typeface="宋体" panose="02010600030101010101" pitchFamily="2" charset="-122"/>
                <a:ea typeface="宋体" panose="02010600030101010101" pitchFamily="2" charset="-122"/>
                <a:cs typeface="宋体" panose="02010600030101010101" pitchFamily="2" charset="-122"/>
                <a:sym typeface="+mn-ea"/>
              </a:rPr>
              <a:t> 按照《国家慈善法》、《自治区慈善条例》和本会《章程》，进一步完善申请、审核、资助等程序，做到公开、透明、规范，使善资使用安全高效，确保“资助”工作的健康运行</a:t>
            </a:r>
          </a:p>
          <a:p>
            <a:pPr fontAlgn="auto">
              <a:lnSpc>
                <a:spcPct val="150000"/>
              </a:lnSpc>
              <a:buFont typeface="Wingdings" panose="05000000000000000000" charset="0"/>
              <a:buChar char="u"/>
            </a:pPr>
            <a:r>
              <a:rPr lang="zh-CN" altLang="en-US" sz="1600">
                <a:latin typeface="宋体" panose="02010600030101010101" pitchFamily="2" charset="-122"/>
                <a:ea typeface="宋体" panose="02010600030101010101" pitchFamily="2" charset="-122"/>
                <a:cs typeface="宋体" panose="02010600030101010101" pitchFamily="2" charset="-122"/>
                <a:sym typeface="+mn-ea"/>
              </a:rPr>
              <a:t>筹备召开“四届理事会第一次会议”及向民政厅、业务主管部门报备等</a:t>
            </a:r>
            <a:r>
              <a:rPr lang="zh-CN" sz="1600">
                <a:latin typeface="宋体" panose="02010600030101010101" pitchFamily="2" charset="-122"/>
                <a:ea typeface="宋体" panose="02010600030101010101" pitchFamily="2" charset="-122"/>
                <a:cs typeface="宋体" panose="02010600030101010101" pitchFamily="2" charset="-122"/>
                <a:sym typeface="+mn-ea"/>
              </a:rPr>
              <a:t>系列工作</a:t>
            </a:r>
            <a:r>
              <a:rPr lang="zh-CN" altLang="en-US" sz="1600">
                <a:latin typeface="宋体" panose="02010600030101010101" pitchFamily="2" charset="-122"/>
                <a:ea typeface="宋体" panose="02010600030101010101" pitchFamily="2" charset="-122"/>
                <a:cs typeface="宋体" panose="02010600030101010101" pitchFamily="2" charset="-122"/>
                <a:sym typeface="+mn-ea"/>
              </a:rPr>
              <a:t>继续做好基金会的内部管理工作</a:t>
            </a:r>
            <a:endParaRPr lang="zh-CN" altLang="en-US" sz="16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buFont typeface="Wingdings" panose="05000000000000000000" charset="0"/>
              <a:buChar char="u"/>
            </a:pPr>
            <a:r>
              <a:rPr lang="zh-CN" altLang="en-US" sz="1600">
                <a:latin typeface="宋体" panose="02010600030101010101" pitchFamily="2" charset="-122"/>
                <a:ea typeface="宋体" panose="02010600030101010101" pitchFamily="2" charset="-122"/>
                <a:cs typeface="宋体" panose="02010600030101010101" pitchFamily="2" charset="-122"/>
                <a:sym typeface="+mn-ea"/>
              </a:rPr>
              <a:t>加强基金会的自身建设：做好本会日常的相关工作；配合有关部门相关工作的咨询、索要资料等；参加、接受自治区有关部门检查、学习、审核等</a:t>
            </a:r>
          </a:p>
          <a:p>
            <a:pPr fontAlgn="auto">
              <a:lnSpc>
                <a:spcPct val="150000"/>
              </a:lnSpc>
              <a:buFont typeface="Wingdings" panose="05000000000000000000" charset="0"/>
              <a:buChar char="u"/>
            </a:pPr>
            <a:r>
              <a:rPr lang="zh-CN" altLang="en-US" sz="1600">
                <a:latin typeface="宋体" panose="02010600030101010101" pitchFamily="2" charset="-122"/>
                <a:ea typeface="宋体" panose="02010600030101010101" pitchFamily="2" charset="-122"/>
                <a:cs typeface="宋体" panose="02010600030101010101" pitchFamily="2" charset="-122"/>
              </a:rPr>
              <a:t>针对年内二次审计、及民政厅社会组织评估提出的问题，</a:t>
            </a:r>
            <a:r>
              <a:rPr lang="zh-CN" altLang="en-US" sz="1600">
                <a:latin typeface="宋体" panose="02010600030101010101" pitchFamily="2" charset="-122"/>
                <a:ea typeface="宋体" panose="02010600030101010101" pitchFamily="2" charset="-122"/>
                <a:cs typeface="宋体" panose="02010600030101010101" pitchFamily="2" charset="-122"/>
                <a:sym typeface="+mn-ea"/>
              </a:rPr>
              <a:t>进行整改、有针对性制定相应的制度</a:t>
            </a:r>
            <a:endParaRPr lang="zh-CN" altLang="en-US" sz="16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1015365" y="1691640"/>
            <a:ext cx="9935210" cy="4119245"/>
          </a:xfrm>
        </p:spPr>
        <p:txBody>
          <a:bodyPr>
            <a:normAutofit lnSpcReduction="20000"/>
          </a:bodyPr>
          <a:lstStyle/>
          <a:p>
            <a:pPr fontAlgn="auto">
              <a:lnSpc>
                <a:spcPct val="190000"/>
              </a:lnSpc>
            </a:pPr>
            <a:r>
              <a:rPr lang="zh-CN" altLang="en-US" sz="2500">
                <a:latin typeface="宋体" panose="02010600030101010101" pitchFamily="2" charset="-122"/>
                <a:ea typeface="宋体" panose="02010600030101010101" pitchFamily="2" charset="-122"/>
                <a:cs typeface="宋体" panose="02010600030101010101" pitchFamily="2" charset="-122"/>
              </a:rPr>
              <a:t>新的一年，我们要努力适应新形势，新任务，新要求，在做好募集和管好善款的基础上，努力创新，以新视野、新思路、新方法，创新开展慈善工作，为“国龙人”的爱心进一步增光添彩，为自治区的经济社会发展增砖添瓦</a:t>
            </a:r>
          </a:p>
          <a:p>
            <a:pPr fontAlgn="auto">
              <a:lnSpc>
                <a:spcPct val="190000"/>
              </a:lnSpc>
            </a:pPr>
            <a:endParaRPr lang="zh-CN" altLang="en-US" sz="25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sym typeface="+mn-ea"/>
              </a:rPr>
              <a:t>2021年工作开展情况</a:t>
            </a:r>
            <a:endParaRPr lang="zh-CN" altLang="en-US"/>
          </a:p>
        </p:txBody>
      </p:sp>
      <p:sp>
        <p:nvSpPr>
          <p:cNvPr id="3" name="内容占位符 2"/>
          <p:cNvSpPr>
            <a:spLocks noGrp="1"/>
          </p:cNvSpPr>
          <p:nvPr>
            <p:ph idx="1"/>
          </p:nvPr>
        </p:nvSpPr>
        <p:spPr/>
        <p:txBody>
          <a:bodyPr/>
          <a:lstStyle/>
          <a:p>
            <a:r>
              <a:rPr lang="zh-CN" altLang="en-US"/>
              <a:t>本会多年来积极开展工作，坚持发扬人道主义精神，弘扬中华民族扶贫济困的传统美德、广纳义举、广播善心、救助社会困难人群，在社会保障中发挥了重要的补充作用，实施的“国龙爱心助残项目”等，在塞上大地产生了良好的影响，业已成为宁夏公益慈善事业的品牌之一。</a:t>
            </a:r>
          </a:p>
          <a:p>
            <a:r>
              <a:rPr lang="zh-CN" altLang="en-US"/>
              <a:t>2021年，根据“第三届理事会第三次会议”确定的工作目标，不忘初心，温暖百姓，克服了“新冠病毒”对开展工作的影响，依然秉持“慈善为怀、扶贫济困、大病救助、救孤助残”的宗旨，在条件允许的情况下积极做好工作</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a:sym typeface="+mn-ea"/>
              </a:rPr>
              <a:t>工作开展情况</a:t>
            </a:r>
          </a:p>
        </p:txBody>
      </p:sp>
      <p:sp>
        <p:nvSpPr>
          <p:cNvPr id="3" name="内容占位符 2"/>
          <p:cNvSpPr>
            <a:spLocks noGrp="1"/>
          </p:cNvSpPr>
          <p:nvPr>
            <p:ph idx="1"/>
          </p:nvPr>
        </p:nvSpPr>
        <p:spPr>
          <a:xfrm>
            <a:off x="838200" y="1936115"/>
            <a:ext cx="10515600" cy="4241165"/>
          </a:xfrm>
        </p:spPr>
        <p:txBody>
          <a:bodyPr>
            <a:normAutofit/>
          </a:bodyPr>
          <a:lstStyle/>
          <a:p>
            <a:pPr fontAlgn="auto">
              <a:lnSpc>
                <a:spcPct val="140000"/>
              </a:lnSpc>
              <a:buFont typeface="Wingdings" panose="05000000000000000000" charset="0"/>
              <a:buChar char="Ø"/>
            </a:pPr>
            <a:r>
              <a:rPr lang="zh-CN" altLang="en-US" sz="3600" dirty="0"/>
              <a:t>“爱心助殘”</a:t>
            </a:r>
          </a:p>
          <a:p>
            <a:pPr fontAlgn="auto">
              <a:lnSpc>
                <a:spcPct val="140000"/>
              </a:lnSpc>
              <a:buFont typeface="Wingdings" panose="05000000000000000000" charset="0"/>
              <a:buChar char="Ø"/>
            </a:pPr>
            <a:r>
              <a:rPr lang="zh-CN" altLang="en-US" sz="3600" dirty="0"/>
              <a:t>“爱心奖学”</a:t>
            </a:r>
          </a:p>
          <a:p>
            <a:pPr fontAlgn="auto">
              <a:lnSpc>
                <a:spcPct val="140000"/>
              </a:lnSpc>
              <a:buFont typeface="Wingdings" panose="05000000000000000000" charset="0"/>
              <a:buChar char="Ø"/>
            </a:pPr>
            <a:r>
              <a:rPr lang="zh-CN" altLang="en-US" sz="3600" dirty="0">
                <a:sym typeface="+mn-ea"/>
              </a:rPr>
              <a:t>助力</a:t>
            </a:r>
            <a:r>
              <a:rPr lang="zh-CN" altLang="en-US" sz="3600" dirty="0"/>
              <a:t>国龙医院“防疫”</a:t>
            </a:r>
            <a:r>
              <a:rPr lang="zh-CN" altLang="en-US" dirty="0"/>
              <a:t>    </a:t>
            </a:r>
          </a:p>
          <a:p>
            <a:pPr fontAlgn="auto">
              <a:lnSpc>
                <a:spcPct val="140000"/>
              </a:lnSpc>
              <a:buFont typeface="Wingdings" panose="05000000000000000000" charset="0"/>
              <a:buChar char="Ø"/>
            </a:pPr>
            <a:r>
              <a:rPr lang="zh-CN" altLang="en-US" dirty="0"/>
              <a:t> </a:t>
            </a:r>
            <a:r>
              <a:rPr lang="zh-CN" altLang="en-US" sz="3600" dirty="0"/>
              <a:t>募集善资 </a:t>
            </a:r>
          </a:p>
          <a:p>
            <a:pPr fontAlgn="auto">
              <a:lnSpc>
                <a:spcPct val="140000"/>
              </a:lnSpc>
              <a:buFont typeface="Wingdings" panose="05000000000000000000" charset="0"/>
              <a:buChar char="Ø"/>
            </a:pPr>
            <a:endParaRPr lang="zh-CN" altLang="en-US"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p:nvPr>
            <p:custDataLst>
              <p:tags r:id="rId1"/>
            </p:custDataLst>
          </p:nvPr>
        </p:nvGraphicFramePr>
        <p:xfrm>
          <a:off x="695325" y="709930"/>
          <a:ext cx="10398125" cy="5746115"/>
        </p:xfrm>
        <a:graphic>
          <a:graphicData uri="http://schemas.openxmlformats.org/drawingml/2006/table">
            <a:tbl>
              <a:tblPr firstRow="1" bandRow="1">
                <a:tableStyleId>{5C22544A-7EE6-4342-B048-85BDC9FD1C3A}</a:tableStyleId>
              </a:tblPr>
              <a:tblGrid>
                <a:gridCol w="1233805"/>
                <a:gridCol w="1074420"/>
                <a:gridCol w="1028065"/>
                <a:gridCol w="1097280"/>
                <a:gridCol w="891540"/>
                <a:gridCol w="913765"/>
                <a:gridCol w="910590"/>
                <a:gridCol w="1092200"/>
                <a:gridCol w="922655"/>
                <a:gridCol w="1233805"/>
              </a:tblGrid>
              <a:tr h="755650">
                <a:tc gridSpan="10">
                  <a:txBody>
                    <a:bodyPr/>
                    <a:lstStyle/>
                    <a:p>
                      <a:pPr indent="0" algn="ctr">
                        <a:buNone/>
                      </a:pPr>
                      <a:r>
                        <a:rPr lang="en-US" sz="2400" b="1">
                          <a:solidFill>
                            <a:srgbClr val="000000"/>
                          </a:solidFill>
                          <a:latin typeface="宋体" panose="02010600030101010101" pitchFamily="2" charset="-122"/>
                          <a:ea typeface="宋体" panose="02010600030101010101" pitchFamily="2" charset="-122"/>
                          <a:cs typeface="宋体" panose="02010600030101010101" pitchFamily="2" charset="-122"/>
                        </a:rPr>
                        <a:t>2021年度收到善款及善款用途明细表</a:t>
                      </a:r>
                      <a:endParaRPr lang="en-US" altLang="en-US" sz="24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12700" marR="12700" marT="12700" anchor="ctr">
                    <a:lnL>
                      <a:noFill/>
                    </a:lnL>
                    <a:lnR cap="flat">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R cap="flat">
                      <a:noFill/>
                    </a:lnR>
                    <a:lnT cap="flat">
                      <a:noFill/>
                    </a:lnT>
                    <a:lnB w="6350" cap="flat" cmpd="sng">
                      <a:solidFill>
                        <a:srgbClr val="000000"/>
                      </a:solidFill>
                      <a:prstDash val="solid"/>
                      <a:headEnd type="none" w="med" len="med"/>
                      <a:tailEnd type="none" w="med" len="med"/>
                    </a:lnB>
                  </a:tcPr>
                </a:tc>
              </a:tr>
              <a:tr h="697230">
                <a:tc gridSpan="8">
                  <a:txBody>
                    <a:bodyPr/>
                    <a:lstStyle/>
                    <a:p>
                      <a:pPr indent="0" algn="ctr">
                        <a:buNone/>
                      </a:pPr>
                      <a:r>
                        <a:rPr lang="zh-CN" sz="2000" b="1">
                          <a:solidFill>
                            <a:srgbClr val="000000"/>
                          </a:solidFill>
                          <a:latin typeface="Arial" panose="020B0604020202020204" pitchFamily="34" charset="0"/>
                          <a:ea typeface="宋体" panose="02010600030101010101" charset="-127"/>
                        </a:rPr>
                        <a:t>募集善款（元）</a:t>
                      </a:r>
                      <a:endParaRPr lang="en-US" altLang="en-US" sz="2000" b="1">
                        <a:solidFill>
                          <a:srgbClr val="000000"/>
                        </a:solidFill>
                        <a:latin typeface="宋体" panose="02010600030101010101" charset="-127"/>
                      </a:endParaRPr>
                    </a:p>
                  </a:txBody>
                  <a:tcPr marL="12700" marR="12700" marT="12700" anchor="ctr">
                    <a:lnL>
                      <a:noFill/>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rowSpan="2">
                  <a:txBody>
                    <a:bodyPr/>
                    <a:lstStyle/>
                    <a:p>
                      <a:pPr indent="0" algn="ctr">
                        <a:buNone/>
                      </a:pPr>
                      <a:r>
                        <a:rPr lang="zh-CN" sz="1400" b="0">
                          <a:solidFill>
                            <a:srgbClr val="000000"/>
                          </a:solidFill>
                          <a:latin typeface="宋体" panose="02010600030101010101" pitchFamily="2" charset="-122"/>
                          <a:ea typeface="宋体" panose="02010600030101010101" pitchFamily="2" charset="-122"/>
                        </a:rPr>
                        <a:t>利息</a:t>
                      </a:r>
                      <a:endParaRPr lang="zh-CN" altLang="en-US" sz="14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rowSpan="2">
                  <a:txBody>
                    <a:bodyPr/>
                    <a:lstStyle/>
                    <a:p>
                      <a:pPr indent="0" algn="ctr">
                        <a:buNone/>
                      </a:pPr>
                      <a:r>
                        <a:rPr lang="zh-CN" sz="1400" b="0">
                          <a:solidFill>
                            <a:srgbClr val="000000"/>
                          </a:solidFill>
                          <a:latin typeface="宋体" panose="02010600030101010101" pitchFamily="2" charset="-122"/>
                          <a:ea typeface="宋体" panose="02010600030101010101" pitchFamily="2" charset="-122"/>
                        </a:rPr>
                        <a:t>收入合计</a:t>
                      </a:r>
                      <a:endParaRPr lang="zh-CN" altLang="en-US" sz="14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cap="flat">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r>
              <a:tr h="550545">
                <a:tc>
                  <a:txBody>
                    <a:bodyPr/>
                    <a:lstStyle/>
                    <a:p>
                      <a:pPr indent="0" algn="ctr">
                        <a:buNone/>
                      </a:pPr>
                      <a:r>
                        <a:rPr lang="zh-CN" sz="1400" b="0">
                          <a:solidFill>
                            <a:srgbClr val="000000"/>
                          </a:solidFill>
                          <a:latin typeface="宋体" panose="02010600030101010101" pitchFamily="2" charset="-122"/>
                          <a:ea typeface="宋体" panose="02010600030101010101" pitchFamily="2" charset="-122"/>
                        </a:rPr>
                        <a:t>国龙医疗</a:t>
                      </a:r>
                      <a:endParaRPr lang="zh-CN" altLang="en-US" sz="14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ea typeface="宋体" panose="02010600030101010101" pitchFamily="2" charset="-122"/>
                        </a:rPr>
                        <a:t>维康公司</a:t>
                      </a:r>
                      <a:endParaRPr lang="en-US" altLang="en-US" sz="14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ea typeface="宋体" panose="02010600030101010101" pitchFamily="2" charset="-122"/>
                        </a:rPr>
                        <a:t>理事长夫妇</a:t>
                      </a:r>
                      <a:endParaRPr lang="en-US" altLang="en-US" sz="14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ea typeface="宋体" panose="02010600030101010101" pitchFamily="2" charset="-122"/>
                          <a:cs typeface="宋体" panose="02010600030101010101" pitchFamily="2" charset="-122"/>
                        </a:rPr>
                        <a:t>理事\监事</a:t>
                      </a:r>
                    </a:p>
                    <a:p>
                      <a:pPr indent="0" algn="ctr">
                        <a:buNone/>
                      </a:pPr>
                      <a:r>
                        <a:rPr lang="en-US" sz="1400" b="0">
                          <a:solidFill>
                            <a:srgbClr val="000000"/>
                          </a:solidFill>
                          <a:latin typeface="宋体" panose="02010600030101010101" pitchFamily="2" charset="-122"/>
                          <a:ea typeface="宋体" panose="02010600030101010101" pitchFamily="2" charset="-122"/>
                          <a:cs typeface="宋体" panose="02010600030101010101" pitchFamily="2" charset="-122"/>
                        </a:rPr>
                        <a:t>工作人员13人</a:t>
                      </a:r>
                      <a:endParaRPr lang="en-US" altLang="en-US" sz="1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宋体" panose="02010600030101010101" pitchFamily="2" charset="-122"/>
                          <a:ea typeface="宋体" panose="02010600030101010101" pitchFamily="2" charset="-122"/>
                          <a:cs typeface="宋体" panose="02010600030101010101" pitchFamily="2" charset="-122"/>
                        </a:rPr>
                        <a:t>医院</a:t>
                      </a:r>
                    </a:p>
                    <a:p>
                      <a:pPr indent="0" algn="ctr">
                        <a:buNone/>
                      </a:pPr>
                      <a:r>
                        <a:rPr lang="zh-CN" sz="1400" b="0">
                          <a:solidFill>
                            <a:srgbClr val="000000"/>
                          </a:solidFill>
                          <a:latin typeface="宋体" panose="02010600030101010101" pitchFamily="2" charset="-122"/>
                          <a:ea typeface="宋体" panose="02010600030101010101" pitchFamily="2" charset="-122"/>
                          <a:cs typeface="宋体" panose="02010600030101010101" pitchFamily="2" charset="-122"/>
                        </a:rPr>
                        <a:t>员工20人</a:t>
                      </a:r>
                      <a:endParaRPr lang="zh-CN" altLang="en-US" sz="1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宋体" panose="02010600030101010101" pitchFamily="2" charset="-122"/>
                          <a:ea typeface="宋体" panose="02010600030101010101" pitchFamily="2" charset="-122"/>
                          <a:cs typeface="宋体" panose="02010600030101010101" pitchFamily="2" charset="-122"/>
                        </a:rPr>
                        <a:t>员工</a:t>
                      </a:r>
                    </a:p>
                    <a:p>
                      <a:pPr indent="0" algn="ctr">
                        <a:buNone/>
                      </a:pPr>
                      <a:r>
                        <a:rPr lang="zh-CN" sz="1400" b="0">
                          <a:solidFill>
                            <a:srgbClr val="000000"/>
                          </a:solidFill>
                          <a:latin typeface="宋体" panose="02010600030101010101" pitchFamily="2" charset="-122"/>
                          <a:ea typeface="宋体" panose="02010600030101010101" pitchFamily="2" charset="-122"/>
                          <a:cs typeface="宋体" panose="02010600030101010101" pitchFamily="2" charset="-122"/>
                        </a:rPr>
                        <a:t>亲属2人</a:t>
                      </a:r>
                      <a:endParaRPr lang="zh-CN" altLang="en-US" sz="1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宋体" panose="02010600030101010101" pitchFamily="2" charset="-122"/>
                          <a:ea typeface="宋体" panose="02010600030101010101" pitchFamily="2" charset="-122"/>
                          <a:cs typeface="宋体" panose="02010600030101010101" pitchFamily="2" charset="-122"/>
                        </a:rPr>
                        <a:t>爱心</a:t>
                      </a:r>
                    </a:p>
                    <a:p>
                      <a:pPr indent="0" algn="ctr">
                        <a:buNone/>
                      </a:pPr>
                      <a:r>
                        <a:rPr lang="zh-CN" sz="1400" b="0">
                          <a:solidFill>
                            <a:srgbClr val="000000"/>
                          </a:solidFill>
                          <a:latin typeface="宋体" panose="02010600030101010101" pitchFamily="2" charset="-122"/>
                          <a:ea typeface="宋体" panose="02010600030101010101" pitchFamily="2" charset="-122"/>
                          <a:cs typeface="宋体" panose="02010600030101010101" pitchFamily="2" charset="-122"/>
                        </a:rPr>
                        <a:t>人士2人</a:t>
                      </a:r>
                      <a:endParaRPr lang="zh-CN" altLang="en-US" sz="1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宋体" panose="02010600030101010101" pitchFamily="2" charset="-122"/>
                          <a:ea typeface="宋体" panose="02010600030101010101" pitchFamily="2" charset="-122"/>
                        </a:rPr>
                        <a:t>合计</a:t>
                      </a:r>
                      <a:endParaRPr lang="zh-CN" altLang="en-US" sz="14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cap="flat">
                      <a:noFill/>
                    </a:lnB>
                  </a:tcPr>
                </a:tc>
                <a:tc vMerge="1">
                  <a:txBody>
                    <a:bodyPr/>
                    <a:lstStyle/>
                    <a:p>
                      <a:endParaRPr lang="zh-CN"/>
                    </a:p>
                  </a:txBody>
                  <a:tcPr>
                    <a:lnL w="6350" cap="flat" cmpd="sng">
                      <a:solidFill>
                        <a:srgbClr val="000000"/>
                      </a:solidFill>
                      <a:prstDash val="solid"/>
                      <a:headEnd type="none" w="med" len="med"/>
                      <a:tailEnd type="none" w="med" len="med"/>
                    </a:lnL>
                    <a:lnR cap="flat">
                      <a:noFill/>
                    </a:lnR>
                    <a:lnB cap="flat">
                      <a:noFill/>
                    </a:lnB>
                  </a:tcPr>
                </a:tc>
              </a:tr>
              <a:tr h="697865">
                <a:tc>
                  <a:txBody>
                    <a:bodyPr/>
                    <a:lstStyle/>
                    <a:p>
                      <a:pPr indent="0" algn="ctr">
                        <a:buNone/>
                      </a:pPr>
                      <a:r>
                        <a:rPr lang="en-US" sz="1200" b="0">
                          <a:solidFill>
                            <a:srgbClr val="000000"/>
                          </a:solidFill>
                          <a:latin typeface="宋体" panose="02010600030101010101" pitchFamily="2" charset="-122"/>
                          <a:ea typeface="宋体" panose="02010600030101010101" pitchFamily="2" charset="-122"/>
                        </a:rPr>
                        <a:t>1,750,000.00 </a:t>
                      </a: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en-US" sz="1200" b="0">
                          <a:solidFill>
                            <a:srgbClr val="000000"/>
                          </a:solidFill>
                          <a:latin typeface="宋体" panose="02010600030101010101" pitchFamily="2" charset="-122"/>
                          <a:ea typeface="宋体" panose="02010600030101010101" pitchFamily="2" charset="-122"/>
                        </a:rPr>
                        <a:t>250,000.00 </a:t>
                      </a: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en-US" sz="1200" b="0">
                          <a:solidFill>
                            <a:srgbClr val="000000"/>
                          </a:solidFill>
                          <a:latin typeface="宋体" panose="02010600030101010101" pitchFamily="2" charset="-122"/>
                          <a:ea typeface="宋体" panose="02010600030101010101" pitchFamily="2" charset="-122"/>
                        </a:rPr>
                        <a:t>400,000.00 </a:t>
                      </a: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en-US" sz="1200" b="0">
                          <a:solidFill>
                            <a:srgbClr val="000000"/>
                          </a:solidFill>
                          <a:latin typeface="宋体" panose="02010600030101010101" pitchFamily="2" charset="-122"/>
                          <a:ea typeface="宋体" panose="02010600030101010101" pitchFamily="2" charset="-122"/>
                        </a:rPr>
                        <a:t>69,400.00 </a:t>
                      </a: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en-US" sz="1200" b="0">
                          <a:solidFill>
                            <a:srgbClr val="000000"/>
                          </a:solidFill>
                          <a:latin typeface="宋体" panose="02010600030101010101" pitchFamily="2" charset="-122"/>
                          <a:ea typeface="宋体" panose="02010600030101010101" pitchFamily="2" charset="-122"/>
                        </a:rPr>
                        <a:t>27,750.00 </a:t>
                      </a: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en-US" sz="1200" b="0">
                          <a:solidFill>
                            <a:srgbClr val="000000"/>
                          </a:solidFill>
                          <a:latin typeface="宋体" panose="02010600030101010101" pitchFamily="2" charset="-122"/>
                          <a:ea typeface="宋体" panose="02010600030101010101" pitchFamily="2" charset="-122"/>
                        </a:rPr>
                        <a:t>2,200.00 </a:t>
                      </a: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en-US" sz="1200" b="0">
                          <a:solidFill>
                            <a:srgbClr val="000000"/>
                          </a:solidFill>
                          <a:latin typeface="宋体" panose="02010600030101010101" pitchFamily="2" charset="-122"/>
                          <a:ea typeface="宋体" panose="02010600030101010101" pitchFamily="2" charset="-122"/>
                        </a:rPr>
                        <a:t>167.66 </a:t>
                      </a: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en-US" sz="1200" b="0">
                          <a:solidFill>
                            <a:srgbClr val="000000"/>
                          </a:solidFill>
                          <a:latin typeface="宋体" panose="02010600030101010101" pitchFamily="2" charset="-122"/>
                          <a:ea typeface="宋体" panose="02010600030101010101" pitchFamily="2" charset="-122"/>
                          <a:hlinkClick r:id="rId3" action="ppaction://hlinkfile"/>
                        </a:rPr>
                        <a:t>2,499,517.66</a:t>
                      </a:r>
                      <a:r>
                        <a:rPr lang="en-US" sz="1200" b="0">
                          <a:solidFill>
                            <a:srgbClr val="000000"/>
                          </a:solidFill>
                          <a:latin typeface="宋体" panose="02010600030101010101" pitchFamily="2" charset="-122"/>
                          <a:ea typeface="宋体" panose="02010600030101010101" pitchFamily="2" charset="-122"/>
                        </a:rPr>
                        <a:t> </a:t>
                      </a: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w="6350" cap="flat" cmpd="sng">
                      <a:solidFill>
                        <a:srgbClr val="000000"/>
                      </a:solidFill>
                      <a:prstDash val="solid"/>
                      <a:headEnd type="none" w="med" len="med"/>
                      <a:tailEnd type="none" w="med" len="med"/>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en-US" sz="1200" b="0">
                          <a:solidFill>
                            <a:srgbClr val="000000"/>
                          </a:solidFill>
                          <a:latin typeface="宋体" panose="02010600030101010101" pitchFamily="2" charset="-122"/>
                          <a:ea typeface="宋体" panose="02010600030101010101" pitchFamily="2" charset="-122"/>
                        </a:rPr>
                        <a:t>1,944.55 </a:t>
                      </a: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en-US" sz="1200" b="0">
                          <a:solidFill>
                            <a:srgbClr val="000000"/>
                          </a:solidFill>
                          <a:latin typeface="宋体" panose="02010600030101010101" pitchFamily="2" charset="-122"/>
                          <a:ea typeface="宋体" panose="02010600030101010101" pitchFamily="2" charset="-122"/>
                        </a:rPr>
                        <a:t>2,501,462.21 </a:t>
                      </a: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cap="flat">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r>
              <a:tr h="609600">
                <a:tc gridSpan="10">
                  <a:txBody>
                    <a:bodyPr/>
                    <a:lstStyle/>
                    <a:p>
                      <a:pPr indent="0" algn="ctr">
                        <a:buNone/>
                      </a:pPr>
                      <a:r>
                        <a:rPr lang="zh-CN" sz="2000" b="1">
                          <a:solidFill>
                            <a:srgbClr val="000000"/>
                          </a:solidFill>
                          <a:latin typeface="Arial" panose="020B0604020202020204" pitchFamily="34" charset="0"/>
                          <a:ea typeface="宋体" panose="02010600030101010101" charset="-127"/>
                        </a:rPr>
                        <a:t>善款用途（元）</a:t>
                      </a:r>
                      <a:endParaRPr lang="en-US" altLang="en-US" sz="2000" b="1">
                        <a:solidFill>
                          <a:srgbClr val="000000"/>
                        </a:solidFill>
                        <a:latin typeface="宋体" panose="02010600030101010101" charset="-127"/>
                      </a:endParaRPr>
                    </a:p>
                  </a:txBody>
                  <a:tcPr marL="12700" marR="12700" marT="12700" anchor="ctr">
                    <a:lnL>
                      <a:noFill/>
                    </a:lnL>
                    <a:lnR cap="flat">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R cap="flat">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r>
              <a:tr h="957580">
                <a:tc>
                  <a:txBody>
                    <a:bodyPr/>
                    <a:lstStyle/>
                    <a:p>
                      <a:pPr indent="0" algn="ctr">
                        <a:buNone/>
                      </a:pPr>
                      <a:r>
                        <a:rPr lang="en-US" sz="1400" b="0">
                          <a:solidFill>
                            <a:srgbClr val="000000"/>
                          </a:solidFill>
                          <a:latin typeface="宋体" panose="02010600030101010101" pitchFamily="2" charset="-122"/>
                          <a:ea typeface="宋体" panose="02010600030101010101" pitchFamily="2" charset="-122"/>
                          <a:cs typeface="宋体" panose="02010600030101010101" pitchFamily="2" charset="-122"/>
                        </a:rPr>
                        <a:t>资助病人198人</a:t>
                      </a:r>
                      <a:r>
                        <a:rPr lang="zh-CN" altLang="en-US" sz="1400" b="0">
                          <a:solidFill>
                            <a:srgbClr val="000000"/>
                          </a:solidFill>
                          <a:latin typeface="宋体" panose="02010600030101010101" pitchFamily="2" charset="-122"/>
                          <a:ea typeface="宋体" panose="02010600030101010101" pitchFamily="2" charset="-122"/>
                          <a:cs typeface="宋体" panose="02010600030101010101" pitchFamily="2" charset="-122"/>
                        </a:rPr>
                        <a:t>含</a:t>
                      </a:r>
                      <a:r>
                        <a:rPr lang="en-US" sz="1400" b="0">
                          <a:solidFill>
                            <a:srgbClr val="000000"/>
                          </a:solidFill>
                          <a:latin typeface="宋体" panose="02010600030101010101" pitchFamily="2" charset="-122"/>
                          <a:ea typeface="宋体" panose="02010600030101010101" pitchFamily="2" charset="-122"/>
                          <a:cs typeface="宋体" panose="02010600030101010101" pitchFamily="2" charset="-122"/>
                        </a:rPr>
                        <a:t>上</a:t>
                      </a:r>
                      <a:r>
                        <a:rPr lang="zh-CN" altLang="en-US" sz="1400" b="0">
                          <a:solidFill>
                            <a:srgbClr val="000000"/>
                          </a:solidFill>
                          <a:latin typeface="宋体" panose="02010600030101010101" pitchFamily="2" charset="-122"/>
                          <a:ea typeface="宋体" panose="02010600030101010101" pitchFamily="2" charset="-122"/>
                          <a:cs typeface="宋体" panose="02010600030101010101" pitchFamily="2" charset="-122"/>
                        </a:rPr>
                        <a:t>海</a:t>
                      </a:r>
                      <a:r>
                        <a:rPr lang="en-US" sz="1400" b="0">
                          <a:solidFill>
                            <a:srgbClr val="000000"/>
                          </a:solidFill>
                          <a:latin typeface="宋体" panose="02010600030101010101" pitchFamily="2" charset="-122"/>
                          <a:ea typeface="宋体" panose="02010600030101010101" pitchFamily="2" charset="-122"/>
                          <a:cs typeface="宋体" panose="02010600030101010101" pitchFamily="2" charset="-122"/>
                        </a:rPr>
                        <a:t>22人</a:t>
                      </a:r>
                      <a:endParaRPr lang="en-US" altLang="en-US" sz="1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ea typeface="宋体" panose="02010600030101010101" pitchFamily="2" charset="-122"/>
                          <a:cs typeface="宋体" panose="02010600030101010101" pitchFamily="2" charset="-122"/>
                        </a:rPr>
                        <a:t>奖励优秀研究生19人</a:t>
                      </a:r>
                      <a:endParaRPr lang="en-US" altLang="en-US" sz="1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宋体" panose="02010600030101010101" pitchFamily="2" charset="-122"/>
                          <a:ea typeface="宋体" panose="02010600030101010101" pitchFamily="2" charset="-122"/>
                        </a:rPr>
                        <a:t>资助学术</a:t>
                      </a:r>
                    </a:p>
                    <a:p>
                      <a:pPr indent="0" algn="ctr">
                        <a:buNone/>
                      </a:pPr>
                      <a:r>
                        <a:rPr lang="zh-CN" sz="1400" b="0">
                          <a:solidFill>
                            <a:srgbClr val="000000"/>
                          </a:solidFill>
                          <a:latin typeface="宋体" panose="02010600030101010101" pitchFamily="2" charset="-122"/>
                          <a:ea typeface="宋体" panose="02010600030101010101" pitchFamily="2" charset="-122"/>
                        </a:rPr>
                        <a:t>交流</a:t>
                      </a:r>
                      <a:endParaRPr lang="zh-CN" altLang="en-US" sz="14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ea typeface="宋体" panose="02010600030101010101" pitchFamily="2" charset="-122"/>
                        </a:rPr>
                        <a:t>骨科医生</a:t>
                      </a:r>
                    </a:p>
                    <a:p>
                      <a:pPr indent="0" algn="ctr">
                        <a:buNone/>
                      </a:pPr>
                      <a:r>
                        <a:rPr lang="en-US" sz="1400" b="0">
                          <a:solidFill>
                            <a:srgbClr val="000000"/>
                          </a:solidFill>
                          <a:latin typeface="宋体" panose="02010600030101010101" pitchFamily="2" charset="-122"/>
                          <a:ea typeface="宋体" panose="02010600030101010101" pitchFamily="2" charset="-122"/>
                        </a:rPr>
                        <a:t>再教育</a:t>
                      </a:r>
                      <a:endParaRPr lang="en-US" altLang="en-US" sz="14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en-US" sz="1400" b="1">
                          <a:solidFill>
                            <a:srgbClr val="000000"/>
                          </a:solidFill>
                          <a:latin typeface="宋体" panose="02010600030101010101" pitchFamily="2" charset="-122"/>
                          <a:ea typeface="宋体" panose="02010600030101010101" pitchFamily="2" charset="-122"/>
                          <a:cs typeface="宋体" panose="02010600030101010101" pitchFamily="2" charset="-122"/>
                        </a:rPr>
                        <a:t>筛查病人</a:t>
                      </a:r>
                      <a:endParaRPr lang="en-US" sz="14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1400" b="0">
                          <a:solidFill>
                            <a:srgbClr val="000000"/>
                          </a:solidFill>
                          <a:latin typeface="宋体" panose="02010600030101010101" pitchFamily="2" charset="-122"/>
                          <a:ea typeface="宋体" panose="02010600030101010101" pitchFamily="2" charset="-122"/>
                          <a:cs typeface="宋体" panose="02010600030101010101" pitchFamily="2" charset="-122"/>
                        </a:rPr>
                        <a:t>15</a:t>
                      </a:r>
                      <a:r>
                        <a:rPr lang="zh-CN" altLang="en-US" sz="1400" b="0">
                          <a:solidFill>
                            <a:srgbClr val="000000"/>
                          </a:solidFill>
                          <a:latin typeface="宋体" panose="02010600030101010101" pitchFamily="2" charset="-122"/>
                          <a:ea typeface="宋体" panose="02010600030101010101" pitchFamily="2" charset="-122"/>
                          <a:cs typeface="宋体" panose="02010600030101010101" pitchFamily="2" charset="-122"/>
                        </a:rPr>
                        <a:t>地市</a:t>
                      </a:r>
                      <a:r>
                        <a:rPr lang="en-US" sz="1400" b="0">
                          <a:solidFill>
                            <a:srgbClr val="000000"/>
                          </a:solidFill>
                          <a:latin typeface="宋体" panose="02010600030101010101" pitchFamily="2" charset="-122"/>
                          <a:ea typeface="宋体" panose="02010600030101010101" pitchFamily="2" charset="-122"/>
                          <a:cs typeface="宋体" panose="02010600030101010101" pitchFamily="2" charset="-122"/>
                        </a:rPr>
                        <a:t>区摸底625人415人参加148人通过</a:t>
                      </a:r>
                      <a:endParaRPr lang="en-US" altLang="en-US" sz="1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宋体" panose="02010600030101010101" pitchFamily="2" charset="-122"/>
                          <a:ea typeface="宋体" panose="02010600030101010101" pitchFamily="2" charset="-122"/>
                        </a:rPr>
                        <a:t>疫情捐赠</a:t>
                      </a:r>
                      <a:endParaRPr lang="zh-CN" altLang="en-US" sz="14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ea typeface="宋体" panose="02010600030101010101" pitchFamily="2" charset="-122"/>
                        </a:rPr>
                        <a:t>管理费用</a:t>
                      </a:r>
                      <a:endParaRPr lang="en-US" altLang="en-US" sz="14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宋体" panose="02010600030101010101" pitchFamily="2" charset="-122"/>
                          <a:ea typeface="宋体" panose="02010600030101010101" pitchFamily="2" charset="-122"/>
                        </a:rPr>
                        <a:t>其他</a:t>
                      </a:r>
                      <a:endParaRPr lang="zh-CN" altLang="en-US" sz="14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endParaRPr lang="en-US" altLang="en-US" sz="14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宋体" panose="02010600030101010101" pitchFamily="2" charset="-122"/>
                          <a:ea typeface="宋体" panose="02010600030101010101" pitchFamily="2" charset="-122"/>
                        </a:rPr>
                        <a:t>费用合计</a:t>
                      </a:r>
                      <a:endParaRPr lang="zh-CN" altLang="en-US" sz="14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cap="flat">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r>
              <a:tr h="698500">
                <a:tc>
                  <a:txBody>
                    <a:bodyPr/>
                    <a:lstStyle/>
                    <a:p>
                      <a:pPr indent="0" algn="ctr">
                        <a:buNone/>
                      </a:pPr>
                      <a:r>
                        <a:rPr lang="en-US" sz="1200" b="0">
                          <a:solidFill>
                            <a:srgbClr val="000000"/>
                          </a:solidFill>
                          <a:latin typeface="宋体" panose="02010600030101010101" pitchFamily="2" charset="-122"/>
                          <a:ea typeface="宋体" panose="02010600030101010101" pitchFamily="2" charset="-122"/>
                        </a:rPr>
                        <a:t>2,246,551.08 </a:t>
                      </a: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en-US" sz="1200" b="0">
                          <a:solidFill>
                            <a:srgbClr val="000000"/>
                          </a:solidFill>
                          <a:latin typeface="宋体" panose="02010600030101010101" pitchFamily="2" charset="-122"/>
                          <a:ea typeface="宋体" panose="02010600030101010101" pitchFamily="2" charset="-122"/>
                        </a:rPr>
                        <a:t>76,950.00 </a:t>
                      </a: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en-US" sz="1200" b="0">
                          <a:solidFill>
                            <a:srgbClr val="000000"/>
                          </a:solidFill>
                          <a:latin typeface="宋体" panose="02010600030101010101" pitchFamily="2" charset="-122"/>
                          <a:ea typeface="宋体" panose="02010600030101010101" pitchFamily="2" charset="-122"/>
                        </a:rPr>
                        <a:t>9,132.00 </a:t>
                      </a: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en-US" sz="1200" b="0">
                          <a:solidFill>
                            <a:srgbClr val="000000"/>
                          </a:solidFill>
                          <a:latin typeface="宋体" panose="02010600030101010101" pitchFamily="2" charset="-122"/>
                          <a:ea typeface="宋体" panose="02010600030101010101" pitchFamily="2" charset="-122"/>
                        </a:rPr>
                        <a:t>12,850.00 </a:t>
                      </a: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en-US" sz="1200" b="0">
                          <a:solidFill>
                            <a:srgbClr val="000000"/>
                          </a:solidFill>
                          <a:latin typeface="宋体" panose="02010600030101010101" pitchFamily="2" charset="-122"/>
                          <a:ea typeface="宋体" panose="02010600030101010101" pitchFamily="2" charset="-122"/>
                        </a:rPr>
                        <a:t>139,957.67 </a:t>
                      </a: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en-US" sz="1200" b="0">
                          <a:solidFill>
                            <a:srgbClr val="000000"/>
                          </a:solidFill>
                          <a:latin typeface="宋体" panose="02010600030101010101" pitchFamily="2" charset="-122"/>
                          <a:ea typeface="宋体" panose="02010600030101010101" pitchFamily="2" charset="-122"/>
                        </a:rPr>
                        <a:t>616.00 </a:t>
                      </a: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en-US" sz="1200" b="0">
                          <a:solidFill>
                            <a:srgbClr val="000000"/>
                          </a:solidFill>
                          <a:latin typeface="宋体" panose="02010600030101010101" pitchFamily="2" charset="-122"/>
                          <a:ea typeface="宋体" panose="02010600030101010101" pitchFamily="2" charset="-122"/>
                        </a:rPr>
                        <a:t>2,486,056.75 </a:t>
                      </a: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cap="flat">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r>
              <a:tr h="611505">
                <a:tc gridSpan="2">
                  <a:txBody>
                    <a:bodyPr/>
                    <a:lstStyle/>
                    <a:p>
                      <a:pPr indent="0" algn="ctr">
                        <a:buNone/>
                      </a:pPr>
                      <a:r>
                        <a:rPr lang="zh-CN" sz="1200" b="0">
                          <a:solidFill>
                            <a:srgbClr val="000000"/>
                          </a:solidFill>
                          <a:latin typeface="宋体" panose="02010600030101010101" pitchFamily="2" charset="-122"/>
                          <a:ea typeface="宋体" panose="02010600030101010101" pitchFamily="2" charset="-122"/>
                          <a:cs typeface="宋体" panose="02010600030101010101" pitchFamily="2" charset="-122"/>
                        </a:rPr>
                        <a:t>公益费用（支出）占上年收入%</a:t>
                      </a:r>
                      <a:endParaRPr lang="zh-CN" altLang="en-US" sz="12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a:txBody>
                    <a:bodyPr/>
                    <a:lstStyle/>
                    <a:p>
                      <a:pPr indent="0">
                        <a:buNone/>
                      </a:pPr>
                      <a:r>
                        <a:rPr lang="en-US" sz="1200" b="0">
                          <a:solidFill>
                            <a:srgbClr val="000000"/>
                          </a:solidFill>
                          <a:latin typeface="宋体" panose="02010600030101010101" pitchFamily="2" charset="-122"/>
                          <a:ea typeface="宋体" panose="02010600030101010101" pitchFamily="2" charset="-122"/>
                        </a:rPr>
                        <a:t>134.41% ≧70%</a:t>
                      </a: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c gridSpan="2">
                  <a:txBody>
                    <a:bodyPr/>
                    <a:lstStyle/>
                    <a:p>
                      <a:pPr indent="0" algn="ctr">
                        <a:buNone/>
                      </a:pPr>
                      <a:r>
                        <a:rPr lang="zh-CN" sz="1200" b="0">
                          <a:solidFill>
                            <a:srgbClr val="000000"/>
                          </a:solidFill>
                          <a:latin typeface="宋体" panose="02010600030101010101" pitchFamily="2" charset="-122"/>
                          <a:ea typeface="宋体" panose="02010600030101010101" pitchFamily="2" charset="-122"/>
                          <a:cs typeface="宋体" panose="02010600030101010101" pitchFamily="2" charset="-122"/>
                        </a:rPr>
                        <a:t>管理费用占总支出%</a:t>
                      </a:r>
                      <a:endParaRPr lang="zh-CN" altLang="en-US" sz="12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gridSpan="2">
                  <a:txBody>
                    <a:bodyPr/>
                    <a:lstStyle/>
                    <a:p>
                      <a:pPr indent="0" algn="ctr">
                        <a:buNone/>
                      </a:pPr>
                      <a:r>
                        <a:rPr lang="en-US" sz="1200" b="0">
                          <a:solidFill>
                            <a:srgbClr val="000000"/>
                          </a:solidFill>
                          <a:latin typeface="宋体" panose="02010600030101010101" pitchFamily="2" charset="-122"/>
                          <a:ea typeface="宋体" panose="02010600030101010101" pitchFamily="2" charset="-122"/>
                        </a:rPr>
                        <a:t>5.63%  ≦10%</a:t>
                      </a: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gridSpan="2">
                  <a:txBody>
                    <a:bodyPr/>
                    <a:lstStyle/>
                    <a:p>
                      <a:pPr indent="0" algn="ctr">
                        <a:buNone/>
                      </a:pPr>
                      <a:r>
                        <a:rPr lang="en-US" sz="1200" b="0">
                          <a:solidFill>
                            <a:srgbClr val="000000"/>
                          </a:solidFill>
                          <a:latin typeface="宋体" panose="02010600030101010101" pitchFamily="2" charset="-122"/>
                          <a:ea typeface="宋体" panose="02010600030101010101" pitchFamily="2" charset="-122"/>
                        </a:rPr>
                        <a:t>净资产变动（±）</a:t>
                      </a: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a:txBody>
                    <a:bodyPr/>
                    <a:lstStyle/>
                    <a:p>
                      <a:pPr indent="0" algn="ctr">
                        <a:buNone/>
                      </a:pPr>
                      <a:r>
                        <a:rPr lang="en-US" sz="1200" b="0">
                          <a:solidFill>
                            <a:srgbClr val="000000"/>
                          </a:solidFill>
                          <a:latin typeface="宋体" panose="02010600030101010101" pitchFamily="2" charset="-122"/>
                          <a:ea typeface="宋体" panose="02010600030101010101" pitchFamily="2" charset="-122"/>
                        </a:rPr>
                        <a:t>15,405.46 </a:t>
                      </a:r>
                      <a:endParaRPr lang="en-US" altLang="en-US" sz="1200" b="0">
                        <a:solidFill>
                          <a:srgbClr val="000000"/>
                        </a:solidFill>
                        <a:latin typeface="宋体" panose="02010600030101010101" pitchFamily="2" charset="-122"/>
                        <a:ea typeface="宋体" panose="02010600030101010101" pitchFamily="2" charset="-122"/>
                      </a:endParaRPr>
                    </a:p>
                  </a:txBody>
                  <a:tcPr marL="12700" marR="12700" marT="12700" anchor="ctr">
                    <a:lnL>
                      <a:noFill/>
                    </a:lnL>
                    <a:lnR cap="flat">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p:nvPr>
            <p:custDataLst>
              <p:tags r:id="rId1"/>
            </p:custDataLst>
          </p:nvPr>
        </p:nvGraphicFramePr>
        <p:xfrm>
          <a:off x="649605" y="443230"/>
          <a:ext cx="9993630" cy="6091555"/>
        </p:xfrm>
        <a:graphic>
          <a:graphicData uri="http://schemas.openxmlformats.org/drawingml/2006/table">
            <a:tbl>
              <a:tblPr firstRow="1" bandRow="1">
                <a:tableStyleId>{5C22544A-7EE6-4342-B048-85BDC9FD1C3A}</a:tableStyleId>
              </a:tblPr>
              <a:tblGrid>
                <a:gridCol w="359410"/>
                <a:gridCol w="2524760"/>
                <a:gridCol w="1553845"/>
                <a:gridCol w="415925"/>
                <a:gridCol w="883285"/>
                <a:gridCol w="1386205"/>
                <a:gridCol w="361315"/>
                <a:gridCol w="1039495"/>
                <a:gridCol w="1469390"/>
              </a:tblGrid>
              <a:tr h="525145">
                <a:tc gridSpan="9">
                  <a:txBody>
                    <a:bodyPr/>
                    <a:lstStyle/>
                    <a:p>
                      <a:pPr indent="0" algn="ctr">
                        <a:buNone/>
                      </a:pPr>
                      <a:r>
                        <a:rPr lang="zh-CN" sz="2400" b="0">
                          <a:solidFill>
                            <a:srgbClr val="000000"/>
                          </a:solidFill>
                          <a:latin typeface="Arial" panose="020B0604020202020204" pitchFamily="34" charset="0"/>
                          <a:ea typeface="宋体" panose="02010600030101010101" pitchFamily="2" charset="-122"/>
                        </a:rPr>
                        <a:t>2021年慈善捐款明细</a:t>
                      </a:r>
                      <a:endParaRPr lang="en-US" altLang="en-US" sz="2400" b="0">
                        <a:solidFill>
                          <a:srgbClr val="000000"/>
                        </a:solidFill>
                        <a:latin typeface="宋体" panose="02010600030101010101" pitchFamily="2" charset="-122"/>
                      </a:endParaRPr>
                    </a:p>
                  </a:txBody>
                  <a:tcPr marL="12700" marR="12700" marT="12700" anchor="ctr">
                    <a:lnL>
                      <a:noFill/>
                    </a:lnL>
                    <a:lnR cap="flat">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T cap="flat">
                      <a:noFill/>
                    </a:lnT>
                    <a:lnB w="6350" cap="flat" cmpd="sng">
                      <a:solidFill>
                        <a:srgbClr val="000000"/>
                      </a:solidFill>
                      <a:prstDash val="solid"/>
                      <a:headEnd type="none" w="med" len="med"/>
                      <a:tailEnd type="none" w="med" len="med"/>
                    </a:lnB>
                  </a:tcPr>
                </a:tc>
                <a:tc hMerge="1">
                  <a:txBody>
                    <a:bodyPr/>
                    <a:lstStyle/>
                    <a:p>
                      <a:endParaRPr lang="zh-CN"/>
                    </a:p>
                  </a:txBody>
                  <a:tcPr>
                    <a:lnR cap="flat">
                      <a:noFill/>
                    </a:lnR>
                    <a:lnT cap="flat">
                      <a:noFill/>
                    </a:lnT>
                    <a:lnB w="6350" cap="flat" cmpd="sng">
                      <a:solidFill>
                        <a:srgbClr val="000000"/>
                      </a:solidFill>
                      <a:prstDash val="solid"/>
                      <a:headEnd type="none" w="med" len="med"/>
                      <a:tailEnd type="none" w="med" len="med"/>
                    </a:lnB>
                  </a:tcPr>
                </a:tc>
              </a:tr>
              <a:tr h="561975">
                <a:tc>
                  <a:txBody>
                    <a:bodyPr/>
                    <a:lstStyle/>
                    <a:p>
                      <a:pPr indent="0" algn="ctr">
                        <a:buNone/>
                      </a:pPr>
                      <a:r>
                        <a:rPr lang="zh-CN" sz="1400" b="1">
                          <a:solidFill>
                            <a:srgbClr val="000000"/>
                          </a:solidFill>
                          <a:latin typeface="Arial" panose="020B0604020202020204" pitchFamily="34" charset="0"/>
                          <a:ea typeface="宋体" panose="02010600030101010101" pitchFamily="2" charset="-122"/>
                        </a:rPr>
                        <a:t>序</a:t>
                      </a:r>
                    </a:p>
                    <a:p>
                      <a:pPr indent="0" algn="ctr">
                        <a:buNone/>
                      </a:pPr>
                      <a:r>
                        <a:rPr lang="zh-CN" sz="1400" b="1">
                          <a:solidFill>
                            <a:srgbClr val="000000"/>
                          </a:solidFill>
                          <a:latin typeface="Arial" panose="020B0604020202020204" pitchFamily="34" charset="0"/>
                          <a:ea typeface="宋体" panose="02010600030101010101" pitchFamily="2" charset="-122"/>
                        </a:rPr>
                        <a:t>号</a:t>
                      </a:r>
                      <a:endParaRPr lang="zh-CN" altLang="en-US" sz="1400" b="1">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zh-CN" sz="1400" b="1">
                          <a:solidFill>
                            <a:srgbClr val="000000"/>
                          </a:solidFill>
                          <a:latin typeface="Arial" panose="020B0604020202020204" pitchFamily="34" charset="0"/>
                          <a:ea typeface="宋体" panose="02010600030101010101" pitchFamily="2" charset="-122"/>
                        </a:rPr>
                        <a:t>捐 款 人</a:t>
                      </a:r>
                      <a:endParaRPr lang="zh-CN" altLang="en-US" sz="1400" b="1">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zh-CN" sz="1400" b="1">
                          <a:solidFill>
                            <a:srgbClr val="000000"/>
                          </a:solidFill>
                          <a:latin typeface="Arial" panose="020B0604020202020204" pitchFamily="34" charset="0"/>
                          <a:ea typeface="宋体" panose="02010600030101010101" pitchFamily="2" charset="-122"/>
                        </a:rPr>
                        <a:t>捐款金额（元）</a:t>
                      </a:r>
                      <a:endParaRPr lang="zh-CN" altLang="en-US" sz="1400" b="1">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zh-CN" sz="1400" b="1">
                          <a:solidFill>
                            <a:srgbClr val="000000"/>
                          </a:solidFill>
                          <a:latin typeface="Arial" panose="020B0604020202020204" pitchFamily="34" charset="0"/>
                          <a:ea typeface="宋体" panose="02010600030101010101" pitchFamily="2" charset="-122"/>
                        </a:rPr>
                        <a:t>序</a:t>
                      </a:r>
                    </a:p>
                    <a:p>
                      <a:pPr indent="0" algn="ctr">
                        <a:buNone/>
                      </a:pPr>
                      <a:r>
                        <a:rPr lang="zh-CN" sz="1400" b="1">
                          <a:solidFill>
                            <a:srgbClr val="000000"/>
                          </a:solidFill>
                          <a:latin typeface="Arial" panose="020B0604020202020204" pitchFamily="34" charset="0"/>
                          <a:ea typeface="宋体" panose="02010600030101010101" pitchFamily="2" charset="-122"/>
                        </a:rPr>
                        <a:t>号</a:t>
                      </a:r>
                      <a:endParaRPr lang="zh-CN" altLang="en-US" sz="1400" b="1">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zh-CN" sz="1400" b="1">
                          <a:solidFill>
                            <a:srgbClr val="000000"/>
                          </a:solidFill>
                          <a:latin typeface="Arial" panose="020B0604020202020204" pitchFamily="34" charset="0"/>
                          <a:ea typeface="宋体" panose="02010600030101010101" pitchFamily="2" charset="-122"/>
                        </a:rPr>
                        <a:t>捐 款 人</a:t>
                      </a:r>
                      <a:endParaRPr lang="zh-CN" altLang="en-US" sz="1400" b="1">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zh-CN" sz="1400" b="1">
                          <a:solidFill>
                            <a:srgbClr val="000000"/>
                          </a:solidFill>
                          <a:latin typeface="Arial" panose="020B0604020202020204" pitchFamily="34" charset="0"/>
                          <a:ea typeface="宋体" panose="02010600030101010101" pitchFamily="2" charset="-122"/>
                        </a:rPr>
                        <a:t>捐款金额（元）</a:t>
                      </a:r>
                      <a:endParaRPr lang="zh-CN" altLang="en-US" sz="1400" b="1">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zh-CN" sz="1400" b="1">
                          <a:solidFill>
                            <a:srgbClr val="000000"/>
                          </a:solidFill>
                          <a:latin typeface="Arial" panose="020B0604020202020204" pitchFamily="34" charset="0"/>
                          <a:ea typeface="宋体" panose="02010600030101010101" pitchFamily="2" charset="-122"/>
                        </a:rPr>
                        <a:t>序</a:t>
                      </a:r>
                    </a:p>
                    <a:p>
                      <a:pPr indent="0" algn="ctr">
                        <a:buNone/>
                      </a:pPr>
                      <a:r>
                        <a:rPr lang="zh-CN" sz="1400" b="1">
                          <a:solidFill>
                            <a:srgbClr val="000000"/>
                          </a:solidFill>
                          <a:latin typeface="Arial" panose="020B0604020202020204" pitchFamily="34" charset="0"/>
                          <a:ea typeface="宋体" panose="02010600030101010101" pitchFamily="2" charset="-122"/>
                        </a:rPr>
                        <a:t>号</a:t>
                      </a:r>
                      <a:endParaRPr lang="zh-CN" altLang="en-US" sz="1400" b="1">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zh-CN" sz="1400" b="1">
                          <a:solidFill>
                            <a:srgbClr val="000000"/>
                          </a:solidFill>
                          <a:latin typeface="Arial" panose="020B0604020202020204" pitchFamily="34" charset="0"/>
                          <a:ea typeface="宋体" panose="02010600030101010101" pitchFamily="2" charset="-122"/>
                        </a:rPr>
                        <a:t>捐 款 人</a:t>
                      </a:r>
                      <a:endParaRPr lang="zh-CN" altLang="en-US" sz="1400" b="1">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zh-CN" sz="1400" b="1">
                          <a:solidFill>
                            <a:srgbClr val="000000"/>
                          </a:solidFill>
                          <a:latin typeface="Arial" panose="020B0604020202020204" pitchFamily="34" charset="0"/>
                          <a:ea typeface="宋体" panose="02010600030101010101" pitchFamily="2" charset="-122"/>
                        </a:rPr>
                        <a:t>捐款金额（元）</a:t>
                      </a:r>
                      <a:endParaRPr lang="zh-CN" altLang="en-US" sz="1400" b="1">
                        <a:solidFill>
                          <a:srgbClr val="000000"/>
                        </a:solidFill>
                        <a:latin typeface="Arial" panose="020B0604020202020204" pitchFamily="34" charset="0"/>
                        <a:ea typeface="宋体" panose="02010600030101010101" pitchFamily="2" charset="-122"/>
                      </a:endParaRPr>
                    </a:p>
                  </a:txBody>
                  <a:tcPr marL="12700" marR="12700" marT="12700" anchor="ctr">
                    <a:lnL>
                      <a:noFill/>
                    </a:lnL>
                    <a:lnR cap="flat">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r>
              <a:tr h="333375">
                <a:tc>
                  <a:txBody>
                    <a:bodyPr/>
                    <a:lstStyle/>
                    <a:p>
                      <a:pPr indent="0" algn="ctr">
                        <a:buNone/>
                      </a:pPr>
                      <a:r>
                        <a:rPr lang="en-US" sz="1400" b="0">
                          <a:solidFill>
                            <a:srgbClr val="000000"/>
                          </a:solidFill>
                          <a:latin typeface="宋体" panose="02010600030101010101" pitchFamily="2" charset="-122"/>
                        </a:rPr>
                        <a:t>1</a:t>
                      </a:r>
                      <a:endParaRPr lang="en-US" altLang="en-US" sz="1400" b="0">
                        <a:solidFill>
                          <a:srgbClr val="000000"/>
                        </a:solidFill>
                        <a:latin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宁夏国龙医疗发展股份有限公司</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1,750,000.00 </a:t>
                      </a:r>
                      <a:endParaRPr lang="en-US" altLang="en-US" sz="1400" b="0">
                        <a:solidFill>
                          <a:srgbClr val="000000"/>
                        </a:solidFill>
                        <a:latin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14</a:t>
                      </a:r>
                      <a:endParaRPr lang="en-US" altLang="en-US" sz="1400" b="0">
                        <a:solidFill>
                          <a:srgbClr val="000000"/>
                        </a:solidFill>
                        <a:latin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丁德敏</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2,000.00 </a:t>
                      </a:r>
                      <a:endParaRPr lang="en-US" altLang="en-US" sz="1400" b="0">
                        <a:solidFill>
                          <a:srgbClr val="000000"/>
                        </a:solidFill>
                        <a:latin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27</a:t>
                      </a:r>
                      <a:endParaRPr lang="en-US" altLang="en-US" sz="1400" b="0">
                        <a:solidFill>
                          <a:srgbClr val="000000"/>
                        </a:solidFill>
                        <a:latin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何惠霞</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1,000.00 </a:t>
                      </a:r>
                      <a:endParaRPr lang="en-US" altLang="en-US" sz="1400" b="0">
                        <a:solidFill>
                          <a:srgbClr val="000000"/>
                        </a:solidFill>
                        <a:latin typeface="宋体" panose="02010600030101010101" pitchFamily="2" charset="-122"/>
                      </a:endParaRPr>
                    </a:p>
                  </a:txBody>
                  <a:tcPr marL="12700" marR="12700" marT="12700" anchor="ctr">
                    <a:lnL>
                      <a:noFill/>
                    </a:lnL>
                    <a:lnR cap="flat">
                      <a:noFill/>
                    </a:lnR>
                    <a:lnT w="6350" cap="flat" cmpd="sng">
                      <a:solidFill>
                        <a:srgbClr val="000000"/>
                      </a:solidFill>
                      <a:prstDash val="solid"/>
                      <a:headEnd type="none" w="med" len="med"/>
                      <a:tailEnd type="none" w="med" len="med"/>
                    </a:lnT>
                    <a:lnB cap="flat">
                      <a:noFill/>
                    </a:lnB>
                    <a:lnTlToBr>
                      <a:noFill/>
                    </a:lnTlToBr>
                    <a:lnBlToTr>
                      <a:noFill/>
                    </a:lnBlToTr>
                    <a:solidFill>
                      <a:srgbClr val="EEECE1"/>
                    </a:solidFill>
                  </a:tcPr>
                </a:tc>
              </a:tr>
              <a:tr h="334010">
                <a:tc>
                  <a:txBody>
                    <a:bodyPr/>
                    <a:lstStyle/>
                    <a:p>
                      <a:pPr indent="0" algn="ctr">
                        <a:buNone/>
                      </a:pPr>
                      <a:r>
                        <a:rPr lang="en-US" sz="1400" b="0">
                          <a:solidFill>
                            <a:srgbClr val="000000"/>
                          </a:solidFill>
                          <a:latin typeface="宋体" panose="02010600030101010101" pitchFamily="2" charset="-122"/>
                        </a:rPr>
                        <a:t>2</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郭龙夫妇</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400,000.00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15</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侯爱红</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2,000.00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28</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顾玉珍</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500.00 </a:t>
                      </a:r>
                      <a:endParaRPr lang="en-US" altLang="en-US" sz="1400" b="0">
                        <a:solidFill>
                          <a:srgbClr val="000000"/>
                        </a:solidFill>
                        <a:latin typeface="宋体" panose="02010600030101010101" pitchFamily="2" charset="-122"/>
                      </a:endParaRPr>
                    </a:p>
                  </a:txBody>
                  <a:tcPr marL="12700" marR="12700" marT="12700" anchor="ctr">
                    <a:lnL>
                      <a:noFill/>
                    </a:lnL>
                    <a:lnR cap="flat">
                      <a:noFill/>
                    </a:lnR>
                    <a:lnT cap="flat">
                      <a:noFill/>
                    </a:lnT>
                    <a:lnB cap="flat">
                      <a:noFill/>
                    </a:lnB>
                    <a:lnTlToBr>
                      <a:noFill/>
                    </a:lnTlToBr>
                    <a:lnBlToTr>
                      <a:noFill/>
                    </a:lnBlToTr>
                    <a:solidFill>
                      <a:srgbClr val="EEECE1"/>
                    </a:solidFill>
                  </a:tcPr>
                </a:tc>
              </a:tr>
              <a:tr h="333375">
                <a:tc>
                  <a:txBody>
                    <a:bodyPr/>
                    <a:lstStyle/>
                    <a:p>
                      <a:pPr indent="0" algn="ctr">
                        <a:buNone/>
                      </a:pPr>
                      <a:r>
                        <a:rPr lang="en-US" sz="1400" b="0">
                          <a:solidFill>
                            <a:srgbClr val="000000"/>
                          </a:solidFill>
                          <a:latin typeface="宋体" panose="02010600030101010101" pitchFamily="2" charset="-122"/>
                        </a:rPr>
                        <a:t>3</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宁夏维康医疗器械有限公司</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250,000.00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16</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杨再超</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2,000.00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29</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石巧勇</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500.00 </a:t>
                      </a:r>
                      <a:endParaRPr lang="en-US" altLang="en-US" sz="1400" b="0">
                        <a:solidFill>
                          <a:srgbClr val="000000"/>
                        </a:solidFill>
                        <a:latin typeface="宋体" panose="02010600030101010101" pitchFamily="2" charset="-122"/>
                      </a:endParaRPr>
                    </a:p>
                  </a:txBody>
                  <a:tcPr marL="12700" marR="12700" marT="12700" anchor="ctr">
                    <a:lnL>
                      <a:noFill/>
                    </a:lnL>
                    <a:lnR cap="flat">
                      <a:noFill/>
                    </a:lnR>
                    <a:lnT cap="flat">
                      <a:noFill/>
                    </a:lnT>
                    <a:lnB cap="flat">
                      <a:noFill/>
                    </a:lnB>
                    <a:lnTlToBr>
                      <a:noFill/>
                    </a:lnTlToBr>
                    <a:lnBlToTr>
                      <a:noFill/>
                    </a:lnBlToTr>
                    <a:solidFill>
                      <a:srgbClr val="EEECE1"/>
                    </a:solidFill>
                  </a:tcPr>
                </a:tc>
              </a:tr>
              <a:tr h="333375">
                <a:tc>
                  <a:txBody>
                    <a:bodyPr/>
                    <a:lstStyle/>
                    <a:p>
                      <a:pPr indent="0" algn="ctr">
                        <a:buNone/>
                      </a:pPr>
                      <a:r>
                        <a:rPr lang="en-US" sz="1400" b="0">
                          <a:solidFill>
                            <a:srgbClr val="000000"/>
                          </a:solidFill>
                          <a:latin typeface="宋体" panose="02010600030101010101" pitchFamily="2" charset="-122"/>
                        </a:rPr>
                        <a:t>4</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陈</a:t>
                      </a:r>
                      <a:r>
                        <a:rPr lang="en-US" sz="1400" b="0">
                          <a:solidFill>
                            <a:srgbClr val="000000"/>
                          </a:solidFill>
                          <a:latin typeface="宋体" panose="02010600030101010101" pitchFamily="2" charset="-122"/>
                        </a:rPr>
                        <a:t>  </a:t>
                      </a:r>
                      <a:r>
                        <a:rPr lang="zh-CN" sz="1400" b="0">
                          <a:solidFill>
                            <a:srgbClr val="000000"/>
                          </a:solidFill>
                          <a:latin typeface="Arial" panose="020B0604020202020204" pitchFamily="34" charset="0"/>
                          <a:ea typeface="宋体" panose="02010600030101010101" pitchFamily="2" charset="-122"/>
                        </a:rPr>
                        <a:t>建</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20,000.00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17</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王</a:t>
                      </a:r>
                      <a:r>
                        <a:rPr lang="en-US" sz="1400" b="0">
                          <a:solidFill>
                            <a:srgbClr val="000000"/>
                          </a:solidFill>
                          <a:latin typeface="宋体" panose="02010600030101010101" pitchFamily="2" charset="-122"/>
                        </a:rPr>
                        <a:t>  </a:t>
                      </a:r>
                      <a:r>
                        <a:rPr lang="zh-CN" sz="1400" b="0">
                          <a:solidFill>
                            <a:srgbClr val="000000"/>
                          </a:solidFill>
                          <a:latin typeface="Arial" panose="020B0604020202020204" pitchFamily="34" charset="0"/>
                          <a:ea typeface="宋体" panose="02010600030101010101" pitchFamily="2" charset="-122"/>
                        </a:rPr>
                        <a:t>华</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2,000.00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30</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孙宁波</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500.00 </a:t>
                      </a:r>
                      <a:endParaRPr lang="en-US" altLang="en-US" sz="1400" b="0">
                        <a:solidFill>
                          <a:srgbClr val="000000"/>
                        </a:solidFill>
                        <a:latin typeface="宋体" panose="02010600030101010101" pitchFamily="2" charset="-122"/>
                      </a:endParaRPr>
                    </a:p>
                  </a:txBody>
                  <a:tcPr marL="12700" marR="12700" marT="12700" anchor="ctr">
                    <a:lnL>
                      <a:noFill/>
                    </a:lnL>
                    <a:lnR cap="flat">
                      <a:noFill/>
                    </a:lnR>
                    <a:lnT cap="flat">
                      <a:noFill/>
                    </a:lnT>
                    <a:lnB cap="flat">
                      <a:noFill/>
                    </a:lnB>
                    <a:lnTlToBr>
                      <a:noFill/>
                    </a:lnTlToBr>
                    <a:lnBlToTr>
                      <a:noFill/>
                    </a:lnBlToTr>
                    <a:solidFill>
                      <a:srgbClr val="EEECE1"/>
                    </a:solidFill>
                  </a:tcPr>
                </a:tc>
              </a:tr>
              <a:tr h="334010">
                <a:tc>
                  <a:txBody>
                    <a:bodyPr/>
                    <a:lstStyle/>
                    <a:p>
                      <a:pPr indent="0" algn="ctr">
                        <a:buNone/>
                      </a:pPr>
                      <a:r>
                        <a:rPr lang="en-US" sz="1400" b="0">
                          <a:solidFill>
                            <a:srgbClr val="000000"/>
                          </a:solidFill>
                          <a:latin typeface="宋体" panose="02010600030101010101" pitchFamily="2" charset="-122"/>
                        </a:rPr>
                        <a:t>5</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晋学仁</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10,000.00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18</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李怡茹</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2,000.00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31</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王鸿莉</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500.00 </a:t>
                      </a:r>
                      <a:endParaRPr lang="en-US" altLang="en-US" sz="1400" b="0">
                        <a:solidFill>
                          <a:srgbClr val="000000"/>
                        </a:solidFill>
                        <a:latin typeface="宋体" panose="02010600030101010101" pitchFamily="2" charset="-122"/>
                      </a:endParaRPr>
                    </a:p>
                  </a:txBody>
                  <a:tcPr marL="12700" marR="12700" marT="12700" anchor="ctr">
                    <a:lnL>
                      <a:noFill/>
                    </a:lnL>
                    <a:lnR cap="flat">
                      <a:noFill/>
                    </a:lnR>
                    <a:lnT cap="flat">
                      <a:noFill/>
                    </a:lnT>
                    <a:lnB cap="flat">
                      <a:noFill/>
                    </a:lnB>
                    <a:lnTlToBr>
                      <a:noFill/>
                    </a:lnTlToBr>
                    <a:lnBlToTr>
                      <a:noFill/>
                    </a:lnBlToTr>
                    <a:solidFill>
                      <a:srgbClr val="EEECE1"/>
                    </a:solidFill>
                  </a:tcPr>
                </a:tc>
              </a:tr>
              <a:tr h="333375">
                <a:tc>
                  <a:txBody>
                    <a:bodyPr/>
                    <a:lstStyle/>
                    <a:p>
                      <a:pPr indent="0" algn="ctr">
                        <a:buNone/>
                      </a:pPr>
                      <a:r>
                        <a:rPr lang="en-US" sz="1400" b="0">
                          <a:solidFill>
                            <a:srgbClr val="000000"/>
                          </a:solidFill>
                          <a:latin typeface="宋体" panose="02010600030101010101" pitchFamily="2" charset="-122"/>
                        </a:rPr>
                        <a:t>6</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杜晶玉</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10,000.00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19</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苏芳贤</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1,500.00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32</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景</a:t>
                      </a:r>
                      <a:r>
                        <a:rPr lang="en-US" sz="1400" b="0">
                          <a:solidFill>
                            <a:srgbClr val="000000"/>
                          </a:solidFill>
                          <a:latin typeface="宋体" panose="02010600030101010101" pitchFamily="2" charset="-122"/>
                        </a:rPr>
                        <a:t>  </a:t>
                      </a:r>
                      <a:r>
                        <a:rPr lang="zh-CN" sz="1400" b="0">
                          <a:solidFill>
                            <a:srgbClr val="000000"/>
                          </a:solidFill>
                          <a:latin typeface="Arial" panose="020B0604020202020204" pitchFamily="34" charset="0"/>
                          <a:ea typeface="宋体" panose="02010600030101010101" pitchFamily="2" charset="-122"/>
                        </a:rPr>
                        <a:t>巧</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500.00 </a:t>
                      </a:r>
                      <a:endParaRPr lang="en-US" altLang="en-US" sz="1400" b="0">
                        <a:solidFill>
                          <a:srgbClr val="000000"/>
                        </a:solidFill>
                        <a:latin typeface="宋体" panose="02010600030101010101" pitchFamily="2" charset="-122"/>
                      </a:endParaRPr>
                    </a:p>
                  </a:txBody>
                  <a:tcPr marL="12700" marR="12700" marT="12700" anchor="ctr">
                    <a:lnL>
                      <a:noFill/>
                    </a:lnL>
                    <a:lnR cap="flat">
                      <a:noFill/>
                    </a:lnR>
                    <a:lnT cap="flat">
                      <a:noFill/>
                    </a:lnT>
                    <a:lnB cap="flat">
                      <a:noFill/>
                    </a:lnB>
                    <a:lnTlToBr>
                      <a:noFill/>
                    </a:lnTlToBr>
                    <a:lnBlToTr>
                      <a:noFill/>
                    </a:lnBlToTr>
                    <a:solidFill>
                      <a:srgbClr val="EEECE1"/>
                    </a:solidFill>
                  </a:tcPr>
                </a:tc>
              </a:tr>
              <a:tr h="334010">
                <a:tc>
                  <a:txBody>
                    <a:bodyPr/>
                    <a:lstStyle/>
                    <a:p>
                      <a:pPr indent="0" algn="ctr">
                        <a:buNone/>
                      </a:pPr>
                      <a:r>
                        <a:rPr lang="en-US" sz="1400" b="0">
                          <a:solidFill>
                            <a:srgbClr val="000000"/>
                          </a:solidFill>
                          <a:latin typeface="宋体" panose="02010600030101010101" pitchFamily="2" charset="-122"/>
                        </a:rPr>
                        <a:t>7</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徐</a:t>
                      </a:r>
                      <a:r>
                        <a:rPr lang="en-US" sz="1400" b="0">
                          <a:solidFill>
                            <a:srgbClr val="000000"/>
                          </a:solidFill>
                          <a:latin typeface="宋体" panose="02010600030101010101" pitchFamily="2" charset="-122"/>
                        </a:rPr>
                        <a:t>  </a:t>
                      </a:r>
                      <a:r>
                        <a:rPr lang="zh-CN" sz="1400" b="0">
                          <a:solidFill>
                            <a:srgbClr val="000000"/>
                          </a:solidFill>
                          <a:latin typeface="Arial" panose="020B0604020202020204" pitchFamily="34" charset="0"/>
                          <a:ea typeface="宋体" panose="02010600030101010101" pitchFamily="2" charset="-122"/>
                        </a:rPr>
                        <a:t>璞</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10,000.00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20</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王艳芳</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1,500.00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33</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张绍玲</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500.00 </a:t>
                      </a:r>
                      <a:endParaRPr lang="en-US" altLang="en-US" sz="1400" b="0">
                        <a:solidFill>
                          <a:srgbClr val="000000"/>
                        </a:solidFill>
                        <a:latin typeface="宋体" panose="02010600030101010101" pitchFamily="2" charset="-122"/>
                      </a:endParaRPr>
                    </a:p>
                  </a:txBody>
                  <a:tcPr marL="12700" marR="12700" marT="12700" anchor="ctr">
                    <a:lnL>
                      <a:noFill/>
                    </a:lnL>
                    <a:lnR cap="flat">
                      <a:noFill/>
                    </a:lnR>
                    <a:lnT cap="flat">
                      <a:noFill/>
                    </a:lnT>
                    <a:lnB cap="flat">
                      <a:noFill/>
                    </a:lnB>
                    <a:lnTlToBr>
                      <a:noFill/>
                    </a:lnTlToBr>
                    <a:lnBlToTr>
                      <a:noFill/>
                    </a:lnBlToTr>
                    <a:solidFill>
                      <a:srgbClr val="EEECE1"/>
                    </a:solidFill>
                  </a:tcPr>
                </a:tc>
              </a:tr>
              <a:tr h="334010">
                <a:tc>
                  <a:txBody>
                    <a:bodyPr/>
                    <a:lstStyle/>
                    <a:p>
                      <a:pPr indent="0" algn="ctr">
                        <a:buNone/>
                      </a:pPr>
                      <a:r>
                        <a:rPr lang="en-US" sz="1400" b="0">
                          <a:solidFill>
                            <a:srgbClr val="000000"/>
                          </a:solidFill>
                          <a:latin typeface="宋体" panose="02010600030101010101" pitchFamily="2" charset="-122"/>
                        </a:rPr>
                        <a:t>8</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薛建武</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5,000.00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21</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杜</a:t>
                      </a:r>
                      <a:r>
                        <a:rPr lang="en-US" sz="1400" b="0">
                          <a:solidFill>
                            <a:srgbClr val="000000"/>
                          </a:solidFill>
                          <a:latin typeface="宋体" panose="02010600030101010101" pitchFamily="2" charset="-122"/>
                        </a:rPr>
                        <a:t>  </a:t>
                      </a:r>
                      <a:r>
                        <a:rPr lang="zh-CN" sz="1400" b="0">
                          <a:solidFill>
                            <a:srgbClr val="000000"/>
                          </a:solidFill>
                          <a:latin typeface="Arial" panose="020B0604020202020204" pitchFamily="34" charset="0"/>
                          <a:ea typeface="宋体" panose="02010600030101010101" pitchFamily="2" charset="-122"/>
                        </a:rPr>
                        <a:t>可</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1,200.00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34</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刘劲阁</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200.00 </a:t>
                      </a:r>
                      <a:endParaRPr lang="en-US" altLang="en-US" sz="1400" b="0">
                        <a:solidFill>
                          <a:srgbClr val="000000"/>
                        </a:solidFill>
                        <a:latin typeface="宋体" panose="02010600030101010101" pitchFamily="2" charset="-122"/>
                      </a:endParaRPr>
                    </a:p>
                  </a:txBody>
                  <a:tcPr marL="12700" marR="12700" marT="12700" anchor="ctr">
                    <a:lnL>
                      <a:noFill/>
                    </a:lnL>
                    <a:lnR cap="flat">
                      <a:noFill/>
                    </a:lnR>
                    <a:lnT cap="flat">
                      <a:noFill/>
                    </a:lnT>
                    <a:lnB cap="flat">
                      <a:noFill/>
                    </a:lnB>
                    <a:lnTlToBr>
                      <a:noFill/>
                    </a:lnTlToBr>
                    <a:lnBlToTr>
                      <a:noFill/>
                    </a:lnBlToTr>
                    <a:solidFill>
                      <a:srgbClr val="EEECE1"/>
                    </a:solidFill>
                  </a:tcPr>
                </a:tc>
              </a:tr>
              <a:tr h="333375">
                <a:tc>
                  <a:txBody>
                    <a:bodyPr/>
                    <a:lstStyle/>
                    <a:p>
                      <a:pPr indent="0" algn="ctr">
                        <a:buNone/>
                      </a:pPr>
                      <a:r>
                        <a:rPr lang="en-US" sz="1400" b="0">
                          <a:solidFill>
                            <a:srgbClr val="000000"/>
                          </a:solidFill>
                          <a:latin typeface="宋体" panose="02010600030101010101" pitchFamily="2" charset="-122"/>
                        </a:rPr>
                        <a:t>9</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黄春燕</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5,000.00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22</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马自云</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1,200.00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35</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袁苏里</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200.00 </a:t>
                      </a:r>
                      <a:endParaRPr lang="en-US" altLang="en-US" sz="1400" b="0">
                        <a:solidFill>
                          <a:srgbClr val="000000"/>
                        </a:solidFill>
                        <a:latin typeface="宋体" panose="02010600030101010101" pitchFamily="2" charset="-122"/>
                      </a:endParaRPr>
                    </a:p>
                  </a:txBody>
                  <a:tcPr marL="12700" marR="12700" marT="12700" anchor="ctr">
                    <a:lnL>
                      <a:noFill/>
                    </a:lnL>
                    <a:lnR cap="flat">
                      <a:noFill/>
                    </a:lnR>
                    <a:lnT cap="flat">
                      <a:noFill/>
                    </a:lnT>
                    <a:lnB cap="flat">
                      <a:noFill/>
                    </a:lnB>
                    <a:lnTlToBr>
                      <a:noFill/>
                    </a:lnTlToBr>
                    <a:lnBlToTr>
                      <a:noFill/>
                    </a:lnBlToTr>
                    <a:solidFill>
                      <a:srgbClr val="EEECE1"/>
                    </a:solidFill>
                  </a:tcPr>
                </a:tc>
              </a:tr>
              <a:tr h="333375">
                <a:tc>
                  <a:txBody>
                    <a:bodyPr/>
                    <a:lstStyle/>
                    <a:p>
                      <a:pPr indent="0" algn="ctr">
                        <a:buNone/>
                      </a:pPr>
                      <a:r>
                        <a:rPr lang="en-US" sz="1400" b="0">
                          <a:solidFill>
                            <a:srgbClr val="000000"/>
                          </a:solidFill>
                          <a:latin typeface="宋体" panose="02010600030101010101" pitchFamily="2" charset="-122"/>
                        </a:rPr>
                        <a:t>10</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田彦斌</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5,000.00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23</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吴丽英</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1,200.00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36</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周文娟</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200.00 </a:t>
                      </a:r>
                      <a:endParaRPr lang="en-US" altLang="en-US" sz="1400" b="0">
                        <a:solidFill>
                          <a:srgbClr val="000000"/>
                        </a:solidFill>
                        <a:latin typeface="宋体" panose="02010600030101010101" pitchFamily="2" charset="-122"/>
                      </a:endParaRPr>
                    </a:p>
                  </a:txBody>
                  <a:tcPr marL="12700" marR="12700" marT="12700" anchor="ctr">
                    <a:lnL>
                      <a:noFill/>
                    </a:lnL>
                    <a:lnR cap="flat">
                      <a:noFill/>
                    </a:lnR>
                    <a:lnT cap="flat">
                      <a:noFill/>
                    </a:lnT>
                    <a:lnB cap="flat">
                      <a:noFill/>
                    </a:lnB>
                    <a:lnTlToBr>
                      <a:noFill/>
                    </a:lnTlToBr>
                    <a:lnBlToTr>
                      <a:noFill/>
                    </a:lnBlToTr>
                    <a:solidFill>
                      <a:srgbClr val="EEECE1"/>
                    </a:solidFill>
                  </a:tcPr>
                </a:tc>
              </a:tr>
              <a:tr h="334010">
                <a:tc>
                  <a:txBody>
                    <a:bodyPr/>
                    <a:lstStyle/>
                    <a:p>
                      <a:pPr indent="0" algn="ctr">
                        <a:buNone/>
                      </a:pPr>
                      <a:r>
                        <a:rPr lang="en-US" sz="1400" b="0">
                          <a:solidFill>
                            <a:srgbClr val="000000"/>
                          </a:solidFill>
                          <a:latin typeface="宋体" panose="02010600030101010101" pitchFamily="2" charset="-122"/>
                        </a:rPr>
                        <a:t>11</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杨生平</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5,000.00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24</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高</a:t>
                      </a:r>
                      <a:r>
                        <a:rPr lang="en-US" sz="1400" b="0">
                          <a:solidFill>
                            <a:srgbClr val="000000"/>
                          </a:solidFill>
                          <a:latin typeface="宋体" panose="02010600030101010101" pitchFamily="2" charset="-122"/>
                        </a:rPr>
                        <a:t>  </a:t>
                      </a:r>
                      <a:r>
                        <a:rPr lang="zh-CN" sz="1400" b="0">
                          <a:solidFill>
                            <a:srgbClr val="000000"/>
                          </a:solidFill>
                          <a:latin typeface="Arial" panose="020B0604020202020204" pitchFamily="34" charset="0"/>
                          <a:ea typeface="宋体" panose="02010600030101010101" pitchFamily="2" charset="-122"/>
                        </a:rPr>
                        <a:t>敏</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1,000.00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37</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公众捐款</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167.66 </a:t>
                      </a:r>
                      <a:endParaRPr lang="en-US" altLang="en-US" sz="1400" b="0">
                        <a:solidFill>
                          <a:srgbClr val="000000"/>
                        </a:solidFill>
                        <a:latin typeface="宋体" panose="02010600030101010101" pitchFamily="2" charset="-122"/>
                      </a:endParaRPr>
                    </a:p>
                  </a:txBody>
                  <a:tcPr marL="12700" marR="12700" marT="12700" anchor="ctr">
                    <a:lnL>
                      <a:noFill/>
                    </a:lnL>
                    <a:lnR cap="flat">
                      <a:noFill/>
                    </a:lnR>
                    <a:lnT cap="flat">
                      <a:noFill/>
                    </a:lnT>
                    <a:lnB cap="flat">
                      <a:noFill/>
                    </a:lnB>
                    <a:lnTlToBr>
                      <a:noFill/>
                    </a:lnTlToBr>
                    <a:lnBlToTr>
                      <a:noFill/>
                    </a:lnBlToTr>
                    <a:solidFill>
                      <a:srgbClr val="EEECE1"/>
                    </a:solidFill>
                  </a:tcPr>
                </a:tc>
              </a:tr>
              <a:tr h="333375">
                <a:tc>
                  <a:txBody>
                    <a:bodyPr/>
                    <a:lstStyle/>
                    <a:p>
                      <a:pPr indent="0" algn="ctr">
                        <a:buNone/>
                      </a:pPr>
                      <a:r>
                        <a:rPr lang="en-US" sz="1400" b="0">
                          <a:solidFill>
                            <a:srgbClr val="000000"/>
                          </a:solidFill>
                          <a:latin typeface="宋体" panose="02010600030101010101" pitchFamily="2" charset="-122"/>
                        </a:rPr>
                        <a:t>12</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马晓莉</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3,000.00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25</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王学明</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1,000.00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38</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董元春</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cap="flat">
                      <a:noFill/>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100.00 </a:t>
                      </a:r>
                      <a:endParaRPr lang="en-US" altLang="en-US" sz="1400" b="0">
                        <a:solidFill>
                          <a:srgbClr val="000000"/>
                        </a:solidFill>
                        <a:latin typeface="宋体" panose="02010600030101010101" pitchFamily="2" charset="-122"/>
                      </a:endParaRPr>
                    </a:p>
                  </a:txBody>
                  <a:tcPr marL="12700" marR="12700" marT="12700" anchor="ctr">
                    <a:lnL>
                      <a:noFill/>
                    </a:lnL>
                    <a:lnR cap="flat">
                      <a:noFill/>
                    </a:lnR>
                    <a:lnT cap="flat">
                      <a:noFill/>
                    </a:lnT>
                    <a:lnB cap="flat">
                      <a:noFill/>
                    </a:lnB>
                    <a:lnTlToBr>
                      <a:noFill/>
                    </a:lnTlToBr>
                    <a:lnBlToTr>
                      <a:noFill/>
                    </a:lnBlToTr>
                    <a:solidFill>
                      <a:srgbClr val="EEECE1"/>
                    </a:solidFill>
                  </a:tcPr>
                </a:tc>
              </a:tr>
              <a:tr h="333375">
                <a:tc>
                  <a:txBody>
                    <a:bodyPr/>
                    <a:lstStyle/>
                    <a:p>
                      <a:pPr indent="0" algn="ctr">
                        <a:buNone/>
                      </a:pPr>
                      <a:r>
                        <a:rPr lang="en-US" sz="1400" b="0">
                          <a:solidFill>
                            <a:srgbClr val="000000"/>
                          </a:solidFill>
                          <a:latin typeface="宋体" panose="02010600030101010101" pitchFamily="2" charset="-122"/>
                        </a:rPr>
                        <a:t>13</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黄全国</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2,000.00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26</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徐丽华</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1,000.00 </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39</a:t>
                      </a:r>
                      <a:endParaRPr lang="en-US" altLang="en-US" sz="1400" b="0">
                        <a:solidFill>
                          <a:srgbClr val="000000"/>
                        </a:solidFill>
                        <a:latin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赵永香</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c>
                  <a:txBody>
                    <a:bodyPr/>
                    <a:lstStyle/>
                    <a:p>
                      <a:pPr indent="0" algn="ctr">
                        <a:buNone/>
                      </a:pPr>
                      <a:r>
                        <a:rPr lang="en-US" sz="1400" b="0">
                          <a:solidFill>
                            <a:srgbClr val="000000"/>
                          </a:solidFill>
                          <a:latin typeface="宋体" panose="02010600030101010101" pitchFamily="2" charset="-122"/>
                        </a:rPr>
                        <a:t>50.00 </a:t>
                      </a:r>
                      <a:endParaRPr lang="en-US" altLang="en-US" sz="1400" b="0">
                        <a:solidFill>
                          <a:srgbClr val="000000"/>
                        </a:solidFill>
                        <a:latin typeface="宋体" panose="02010600030101010101" pitchFamily="2" charset="-122"/>
                      </a:endParaRPr>
                    </a:p>
                  </a:txBody>
                  <a:tcPr marL="12700" marR="12700" marT="12700" anchor="ctr">
                    <a:lnL>
                      <a:noFill/>
                    </a:lnL>
                    <a:lnR cap="flat">
                      <a:noFill/>
                    </a:lnR>
                    <a:lnT cap="flat">
                      <a:noFill/>
                    </a:lnT>
                    <a:lnB w="6350" cap="flat" cmpd="sng">
                      <a:solidFill>
                        <a:srgbClr val="000000"/>
                      </a:solidFill>
                      <a:prstDash val="solid"/>
                      <a:headEnd type="none" w="med" len="med"/>
                      <a:tailEnd type="none" w="med" len="med"/>
                    </a:lnB>
                    <a:lnTlToBr>
                      <a:noFill/>
                    </a:lnTlToBr>
                    <a:lnBlToTr>
                      <a:noFill/>
                    </a:lnBlToTr>
                    <a:solidFill>
                      <a:srgbClr val="EEECE1"/>
                    </a:solidFill>
                  </a:tcPr>
                </a:tc>
              </a:tr>
              <a:tr h="333375">
                <a:tc gridSpan="2">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小计</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a:txBody>
                    <a:bodyPr/>
                    <a:lstStyle/>
                    <a:p>
                      <a:pPr indent="0" algn="r">
                        <a:buNone/>
                      </a:pPr>
                      <a:r>
                        <a:rPr lang="en-US" sz="1400" b="0">
                          <a:solidFill>
                            <a:srgbClr val="000000"/>
                          </a:solidFill>
                          <a:latin typeface="宋体" panose="02010600030101010101" pitchFamily="2" charset="-122"/>
                        </a:rPr>
                        <a:t>2,475,000.00 </a:t>
                      </a:r>
                      <a:endParaRPr lang="en-US" altLang="en-US" sz="1400" b="0">
                        <a:solidFill>
                          <a:srgbClr val="000000"/>
                        </a:solidFill>
                        <a:latin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c gridSpan="2">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小计</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a:txBody>
                    <a:bodyPr/>
                    <a:lstStyle/>
                    <a:p>
                      <a:pPr indent="0" algn="r">
                        <a:buNone/>
                      </a:pPr>
                      <a:r>
                        <a:rPr lang="en-US" sz="1400" b="0">
                          <a:solidFill>
                            <a:srgbClr val="000000"/>
                          </a:solidFill>
                          <a:latin typeface="宋体" panose="02010600030101010101" pitchFamily="2" charset="-122"/>
                        </a:rPr>
                        <a:t>19,600.00 </a:t>
                      </a:r>
                      <a:endParaRPr lang="en-US" altLang="en-US" sz="1400" b="0">
                        <a:solidFill>
                          <a:srgbClr val="000000"/>
                        </a:solidFill>
                        <a:latin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c gridSpan="2">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小计</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a:noFill/>
                    </a:lnL>
                    <a:lnR>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a:txBody>
                    <a:bodyPr/>
                    <a:lstStyle/>
                    <a:p>
                      <a:pPr indent="0" algn="ctr">
                        <a:buNone/>
                      </a:pPr>
                      <a:r>
                        <a:rPr lang="en-US" sz="1400" b="0">
                          <a:solidFill>
                            <a:srgbClr val="000000"/>
                          </a:solidFill>
                          <a:latin typeface="宋体" panose="02010600030101010101" pitchFamily="2" charset="-122"/>
                        </a:rPr>
                        <a:t>4,917.66 </a:t>
                      </a:r>
                      <a:endParaRPr lang="en-US" altLang="en-US" sz="1400" b="0">
                        <a:solidFill>
                          <a:srgbClr val="000000"/>
                        </a:solidFill>
                        <a:latin typeface="宋体" panose="02010600030101010101" pitchFamily="2" charset="-122"/>
                      </a:endParaRPr>
                    </a:p>
                  </a:txBody>
                  <a:tcPr marL="12700" marR="12700" marT="12700" anchor="ctr">
                    <a:lnL>
                      <a:noFill/>
                    </a:lnL>
                    <a:lnR cap="flat">
                      <a:noFill/>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r>
              <a:tr h="334010">
                <a:tc gridSpan="3">
                  <a:txBody>
                    <a:bodyPr/>
                    <a:lstStyle/>
                    <a:p>
                      <a:pPr indent="0" algn="ctr">
                        <a:buNone/>
                      </a:pPr>
                      <a:r>
                        <a:rPr lang="zh-CN" sz="1400" b="0">
                          <a:solidFill>
                            <a:srgbClr val="000000"/>
                          </a:solidFill>
                          <a:latin typeface="Arial" panose="020B0604020202020204" pitchFamily="34" charset="0"/>
                          <a:ea typeface="宋体" panose="02010600030101010101" pitchFamily="2" charset="-122"/>
                        </a:rPr>
                        <a:t>合计</a:t>
                      </a:r>
                      <a:endParaRPr lang="zh-CN" altLang="en-US" sz="1400" b="0">
                        <a:solidFill>
                          <a:srgbClr val="000000"/>
                        </a:solidFill>
                        <a:latin typeface="Arial" panose="020B0604020202020204" pitchFamily="34" charset="0"/>
                        <a:ea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gridSpan="6">
                  <a:txBody>
                    <a:bodyPr/>
                    <a:lstStyle/>
                    <a:p>
                      <a:pPr indent="0" algn="ctr">
                        <a:buNone/>
                      </a:pPr>
                      <a:r>
                        <a:rPr lang="en-US" sz="1400" b="0">
                          <a:solidFill>
                            <a:srgbClr val="000000"/>
                          </a:solidFill>
                          <a:latin typeface="宋体" panose="02010600030101010101" pitchFamily="2" charset="-122"/>
                        </a:rPr>
                        <a:t>2,499,517.66 </a:t>
                      </a:r>
                      <a:endParaRPr lang="en-US" altLang="en-US" sz="1400" b="0">
                        <a:solidFill>
                          <a:srgbClr val="000000"/>
                        </a:solidFill>
                        <a:latin typeface="宋体" panose="02010600030101010101" pitchFamily="2"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EEECE1"/>
                    </a:solidFill>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xBody>
                    <a:bodyPr/>
                    <a:lstStyle/>
                    <a:p>
                      <a:endParaRPr lang="zh-CN"/>
                    </a:p>
                  </a:txBody>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36625" y="117475"/>
            <a:ext cx="10417175" cy="457835"/>
          </a:xfrm>
        </p:spPr>
        <p:txBody>
          <a:bodyPr>
            <a:normAutofit fontScale="90000"/>
          </a:bodyPr>
          <a:lstStyle/>
          <a:p>
            <a:r>
              <a:rPr lang="en-US" altLang="zh-CN" sz="3555"/>
              <a:t>                                  </a:t>
            </a:r>
            <a:r>
              <a:rPr lang="zh-CN" altLang="en-US" sz="3555"/>
              <a:t>资助的</a:t>
            </a:r>
            <a:r>
              <a:rPr lang="en-US" altLang="zh-CN" sz="3555"/>
              <a:t>198</a:t>
            </a:r>
            <a:r>
              <a:rPr lang="zh-CN" altLang="en-US" sz="3555"/>
              <a:t>名患者分布图</a:t>
            </a:r>
          </a:p>
        </p:txBody>
      </p:sp>
      <p:grpSp>
        <p:nvGrpSpPr>
          <p:cNvPr id="32" name="组合 31"/>
          <p:cNvGrpSpPr/>
          <p:nvPr/>
        </p:nvGrpSpPr>
        <p:grpSpPr>
          <a:xfrm>
            <a:off x="686435" y="574675"/>
            <a:ext cx="10036810" cy="6117590"/>
            <a:chOff x="3077" y="18"/>
            <a:chExt cx="12998" cy="10800"/>
          </a:xfrm>
        </p:grpSpPr>
        <p:pic>
          <p:nvPicPr>
            <p:cNvPr id="4" name="图片 3" descr="宁夏地图"/>
            <p:cNvPicPr>
              <a:picLocks noChangeAspect="1"/>
            </p:cNvPicPr>
            <p:nvPr/>
          </p:nvPicPr>
          <p:blipFill>
            <a:blip r:embed="rId2"/>
            <a:stretch>
              <a:fillRect/>
            </a:stretch>
          </p:blipFill>
          <p:spPr>
            <a:xfrm>
              <a:off x="6180" y="18"/>
              <a:ext cx="6954" cy="10800"/>
            </a:xfrm>
            <a:prstGeom prst="rect">
              <a:avLst/>
            </a:prstGeom>
          </p:spPr>
        </p:pic>
        <p:sp>
          <p:nvSpPr>
            <p:cNvPr id="6" name="线形标注 2 5"/>
            <p:cNvSpPr/>
            <p:nvPr/>
          </p:nvSpPr>
          <p:spPr>
            <a:xfrm>
              <a:off x="13134" y="7730"/>
              <a:ext cx="2941" cy="680"/>
            </a:xfrm>
            <a:prstGeom prst="borderCallout2">
              <a:avLst>
                <a:gd name="adj1" fmla="val 20665"/>
                <a:gd name="adj2" fmla="val -241"/>
                <a:gd name="adj3" fmla="val 9659"/>
                <a:gd name="adj4" fmla="val -35277"/>
                <a:gd name="adj5" fmla="val 144071"/>
                <a:gd name="adj6" fmla="val -84372"/>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scene3d>
                <a:camera prst="orthographicFront"/>
                <a:lightRig rig="threePt" dir="t"/>
              </a:scene3d>
            </a:bodyPr>
            <a:lstStyle/>
            <a:p>
              <a:pPr algn="ctr"/>
              <a:r>
                <a:rPr lang="zh-CN" altLang="en-US" sz="1400">
                  <a:solidFill>
                    <a:schemeClr val="tx1"/>
                  </a:solidFill>
                  <a:effectLst>
                    <a:outerShdw blurRad="38100" dist="19050" dir="2700000" algn="tl" rotWithShape="0">
                      <a:schemeClr val="dk1">
                        <a:alpha val="40000"/>
                      </a:schemeClr>
                    </a:outerShdw>
                  </a:effectLst>
                </a:rPr>
                <a:t>固原原州区资助</a:t>
              </a:r>
            </a:p>
            <a:p>
              <a:pPr algn="ctr"/>
              <a:r>
                <a:rPr lang="en-US" altLang="zh-CN" sz="1400">
                  <a:solidFill>
                    <a:schemeClr val="tx1"/>
                  </a:solidFill>
                  <a:effectLst>
                    <a:outerShdw blurRad="38100" dist="19050" dir="2700000" algn="tl" rotWithShape="0">
                      <a:schemeClr val="dk1">
                        <a:alpha val="40000"/>
                      </a:schemeClr>
                    </a:outerShdw>
                  </a:effectLst>
                </a:rPr>
                <a:t>43</a:t>
              </a:r>
              <a:r>
                <a:rPr lang="zh-CN" altLang="en-US" sz="1400">
                  <a:solidFill>
                    <a:schemeClr val="tx1"/>
                  </a:solidFill>
                  <a:effectLst>
                    <a:outerShdw blurRad="38100" dist="19050" dir="2700000" algn="tl" rotWithShape="0">
                      <a:schemeClr val="dk1">
                        <a:alpha val="40000"/>
                      </a:schemeClr>
                    </a:outerShdw>
                  </a:effectLst>
                </a:rPr>
                <a:t>人次，395111.37元</a:t>
              </a:r>
            </a:p>
          </p:txBody>
        </p:sp>
        <p:sp>
          <p:nvSpPr>
            <p:cNvPr id="8" name="线形标注 2 7"/>
            <p:cNvSpPr/>
            <p:nvPr/>
          </p:nvSpPr>
          <p:spPr>
            <a:xfrm>
              <a:off x="13134" y="168"/>
              <a:ext cx="2941" cy="680"/>
            </a:xfrm>
            <a:prstGeom prst="borderCallout2">
              <a:avLst>
                <a:gd name="adj1" fmla="val 22636"/>
                <a:gd name="adj2" fmla="val 264"/>
                <a:gd name="adj3" fmla="val 25870"/>
                <a:gd name="adj4" fmla="val -39863"/>
                <a:gd name="adj5" fmla="val 86136"/>
                <a:gd name="adj6" fmla="val -74171"/>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scene3d>
                <a:camera prst="orthographicFront"/>
                <a:lightRig rig="threePt" dir="t"/>
              </a:scene3d>
            </a:bodyPr>
            <a:lstStyle/>
            <a:p>
              <a:pPr algn="ctr"/>
              <a:r>
                <a:rPr lang="zh-CN" altLang="en-US" sz="1400">
                  <a:solidFill>
                    <a:schemeClr val="tx1"/>
                  </a:solidFill>
                  <a:effectLst>
                    <a:outerShdw blurRad="38100" dist="19050" dir="2700000" algn="tl" rotWithShape="0">
                      <a:schemeClr val="dk1">
                        <a:alpha val="40000"/>
                      </a:schemeClr>
                    </a:outerShdw>
                  </a:effectLst>
                </a:rPr>
                <a:t>石嘴山大武口区资助</a:t>
              </a:r>
            </a:p>
            <a:p>
              <a:pPr algn="ctr"/>
              <a:r>
                <a:rPr lang="en-US" altLang="zh-CN" sz="1400">
                  <a:solidFill>
                    <a:schemeClr val="tx1"/>
                  </a:solidFill>
                  <a:effectLst>
                    <a:outerShdw blurRad="38100" dist="19050" dir="2700000" algn="tl" rotWithShape="0">
                      <a:schemeClr val="dk1">
                        <a:alpha val="40000"/>
                      </a:schemeClr>
                    </a:outerShdw>
                  </a:effectLst>
                </a:rPr>
                <a:t>2</a:t>
              </a:r>
              <a:r>
                <a:rPr lang="zh-CN" altLang="en-US" sz="1400">
                  <a:solidFill>
                    <a:schemeClr val="tx1"/>
                  </a:solidFill>
                  <a:effectLst>
                    <a:outerShdw blurRad="38100" dist="19050" dir="2700000" algn="tl" rotWithShape="0">
                      <a:schemeClr val="dk1">
                        <a:alpha val="40000"/>
                      </a:schemeClr>
                    </a:outerShdw>
                  </a:effectLst>
                </a:rPr>
                <a:t>人次，17322.76元</a:t>
              </a:r>
            </a:p>
          </p:txBody>
        </p:sp>
        <p:sp>
          <p:nvSpPr>
            <p:cNvPr id="9" name="线形标注 1 8"/>
            <p:cNvSpPr/>
            <p:nvPr/>
          </p:nvSpPr>
          <p:spPr>
            <a:xfrm>
              <a:off x="4757" y="7730"/>
              <a:ext cx="2467" cy="680"/>
            </a:xfrm>
            <a:prstGeom prst="borderCallout1">
              <a:avLst>
                <a:gd name="adj1" fmla="val 57076"/>
                <a:gd name="adj2" fmla="val 99689"/>
                <a:gd name="adj3" fmla="val -39349"/>
                <a:gd name="adj4" fmla="val 152429"/>
              </a:avLst>
            </a:prstGeom>
            <a:solidFill>
              <a:srgbClr val="CCFF9A"/>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a:solidFill>
                    <a:schemeClr val="tx1"/>
                  </a:solidFill>
                </a:rPr>
                <a:t>海原县资助</a:t>
              </a:r>
            </a:p>
            <a:p>
              <a:pPr algn="ctr"/>
              <a:r>
                <a:rPr lang="en-US" altLang="zh-CN" sz="1400">
                  <a:solidFill>
                    <a:schemeClr val="tx1"/>
                  </a:solidFill>
                </a:rPr>
                <a:t>2</a:t>
              </a:r>
              <a:r>
                <a:rPr lang="zh-CN" altLang="en-US" sz="1400">
                  <a:solidFill>
                    <a:schemeClr val="tx1"/>
                  </a:solidFill>
                </a:rPr>
                <a:t>人次，14376.98元</a:t>
              </a:r>
            </a:p>
          </p:txBody>
        </p:sp>
        <p:sp>
          <p:nvSpPr>
            <p:cNvPr id="10" name="线形标注 2 9"/>
            <p:cNvSpPr/>
            <p:nvPr/>
          </p:nvSpPr>
          <p:spPr>
            <a:xfrm>
              <a:off x="13134" y="2052"/>
              <a:ext cx="2941" cy="680"/>
            </a:xfrm>
            <a:prstGeom prst="borderCallout2">
              <a:avLst>
                <a:gd name="adj1" fmla="val 44512"/>
                <a:gd name="adj2" fmla="val 1646"/>
                <a:gd name="adj3" fmla="val 44659"/>
                <a:gd name="adj4" fmla="val -39775"/>
                <a:gd name="adj5" fmla="val 2159"/>
                <a:gd name="adj6" fmla="val -79492"/>
              </a:avLst>
            </a:prstGeom>
            <a:solidFill>
              <a:srgbClr val="FFC000"/>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a:solidFill>
                    <a:schemeClr val="tx1"/>
                  </a:solidFill>
                  <a:sym typeface="+mn-ea"/>
                </a:rPr>
                <a:t>贺兰县资助</a:t>
              </a:r>
              <a:endParaRPr lang="zh-CN" altLang="en-US" sz="1400">
                <a:solidFill>
                  <a:schemeClr val="tx1"/>
                </a:solidFill>
              </a:endParaRPr>
            </a:p>
            <a:p>
              <a:pPr algn="ctr"/>
              <a:r>
                <a:rPr lang="en-US" altLang="zh-CN" sz="1400">
                  <a:solidFill>
                    <a:schemeClr val="tx1"/>
                  </a:solidFill>
                  <a:sym typeface="+mn-ea"/>
                </a:rPr>
                <a:t>2</a:t>
              </a:r>
              <a:r>
                <a:rPr lang="zh-CN" altLang="en-US" sz="1400">
                  <a:solidFill>
                    <a:schemeClr val="tx1"/>
                  </a:solidFill>
                  <a:sym typeface="+mn-ea"/>
                </a:rPr>
                <a:t>人次，28146.94元</a:t>
              </a:r>
            </a:p>
          </p:txBody>
        </p:sp>
        <p:sp>
          <p:nvSpPr>
            <p:cNvPr id="11" name="线形标注 1 10"/>
            <p:cNvSpPr/>
            <p:nvPr/>
          </p:nvSpPr>
          <p:spPr>
            <a:xfrm>
              <a:off x="13134" y="5820"/>
              <a:ext cx="2941" cy="680"/>
            </a:xfrm>
            <a:prstGeom prst="borderCallout1">
              <a:avLst>
                <a:gd name="adj1" fmla="val 49218"/>
                <a:gd name="adj2" fmla="val -529"/>
                <a:gd name="adj3" fmla="val -75781"/>
                <a:gd name="adj4" fmla="val -96837"/>
              </a:avLst>
            </a:prstGeom>
            <a:solidFill>
              <a:srgbClr val="99FFC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a:solidFill>
                    <a:schemeClr val="tx1"/>
                  </a:solidFill>
                  <a:sym typeface="+mn-ea"/>
                </a:rPr>
                <a:t>红寺堡资助</a:t>
              </a:r>
              <a:endParaRPr lang="zh-CN" altLang="en-US" sz="1400">
                <a:solidFill>
                  <a:schemeClr val="tx1"/>
                </a:solidFill>
              </a:endParaRPr>
            </a:p>
            <a:p>
              <a:pPr algn="ctr"/>
              <a:r>
                <a:rPr lang="en-US" altLang="zh-CN" sz="1400">
                  <a:solidFill>
                    <a:schemeClr val="tx1"/>
                  </a:solidFill>
                  <a:sym typeface="+mn-ea"/>
                </a:rPr>
                <a:t>1</a:t>
              </a:r>
              <a:r>
                <a:rPr lang="zh-CN" altLang="en-US" sz="1400">
                  <a:solidFill>
                    <a:schemeClr val="tx1"/>
                  </a:solidFill>
                  <a:sym typeface="+mn-ea"/>
                </a:rPr>
                <a:t>人次，4784.56元</a:t>
              </a:r>
            </a:p>
          </p:txBody>
        </p:sp>
        <p:sp>
          <p:nvSpPr>
            <p:cNvPr id="12" name="线形标注 1 11"/>
            <p:cNvSpPr/>
            <p:nvPr/>
          </p:nvSpPr>
          <p:spPr>
            <a:xfrm>
              <a:off x="5193" y="990"/>
              <a:ext cx="2739" cy="680"/>
            </a:xfrm>
            <a:prstGeom prst="borderCallout1">
              <a:avLst>
                <a:gd name="adj1" fmla="val 36374"/>
                <a:gd name="adj2" fmla="val 99586"/>
                <a:gd name="adj3" fmla="val 213723"/>
                <a:gd name="adj4" fmla="val 154663"/>
              </a:avLst>
            </a:prstGeom>
            <a:solidFill>
              <a:srgbClr val="FF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a:solidFill>
                    <a:schemeClr val="tx1"/>
                  </a:solidFill>
                  <a:sym typeface="+mn-ea"/>
                </a:rPr>
                <a:t>金凤区资助</a:t>
              </a:r>
              <a:endParaRPr lang="zh-CN" altLang="en-US" sz="1400">
                <a:solidFill>
                  <a:schemeClr val="tx1"/>
                </a:solidFill>
              </a:endParaRPr>
            </a:p>
            <a:p>
              <a:pPr algn="ctr"/>
              <a:r>
                <a:rPr lang="en-US" altLang="zh-CN" sz="1400">
                  <a:solidFill>
                    <a:schemeClr val="tx1"/>
                  </a:solidFill>
                  <a:sym typeface="+mn-ea"/>
                </a:rPr>
                <a:t>3</a:t>
              </a:r>
              <a:r>
                <a:rPr lang="zh-CN" altLang="en-US" sz="1400">
                  <a:solidFill>
                    <a:schemeClr val="tx1"/>
                  </a:solidFill>
                  <a:sym typeface="+mn-ea"/>
                </a:rPr>
                <a:t>人次，51065.94元</a:t>
              </a:r>
            </a:p>
          </p:txBody>
        </p:sp>
        <p:sp>
          <p:nvSpPr>
            <p:cNvPr id="13" name="线形标注 2 12"/>
            <p:cNvSpPr/>
            <p:nvPr/>
          </p:nvSpPr>
          <p:spPr>
            <a:xfrm>
              <a:off x="13134" y="9640"/>
              <a:ext cx="2941" cy="680"/>
            </a:xfrm>
            <a:prstGeom prst="borderCallout2">
              <a:avLst>
                <a:gd name="adj1" fmla="val 20665"/>
                <a:gd name="adj2" fmla="val -241"/>
                <a:gd name="adj3" fmla="val 9525"/>
                <a:gd name="adj4" fmla="val -29860"/>
                <a:gd name="adj5" fmla="val 80394"/>
                <a:gd name="adj6" fmla="val -77346"/>
              </a:avLst>
            </a:prstGeom>
            <a:solidFill>
              <a:srgbClr val="FDFD68"/>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zh-CN" altLang="en-US" sz="1400">
                  <a:solidFill>
                    <a:schemeClr val="tx1"/>
                  </a:solidFill>
                  <a:effectLst>
                    <a:outerShdw blurRad="38100" dist="19050" dir="2700000" algn="tl" rotWithShape="0">
                      <a:schemeClr val="dk1">
                        <a:alpha val="40000"/>
                      </a:schemeClr>
                    </a:outerShdw>
                  </a:effectLst>
                </a:rPr>
                <a:t>泾源县资助</a:t>
              </a:r>
            </a:p>
            <a:p>
              <a:pPr algn="ctr"/>
              <a:r>
                <a:rPr lang="en-US" altLang="zh-CN" sz="1400">
                  <a:solidFill>
                    <a:schemeClr val="tx1"/>
                  </a:solidFill>
                  <a:effectLst>
                    <a:outerShdw blurRad="38100" dist="19050" dir="2700000" algn="tl" rotWithShape="0">
                      <a:schemeClr val="dk1">
                        <a:alpha val="40000"/>
                      </a:schemeClr>
                    </a:outerShdw>
                  </a:effectLst>
                </a:rPr>
                <a:t>1</a:t>
              </a:r>
              <a:r>
                <a:rPr lang="zh-CN" altLang="en-US" sz="1400">
                  <a:solidFill>
                    <a:schemeClr val="tx1"/>
                  </a:solidFill>
                  <a:effectLst>
                    <a:outerShdw blurRad="38100" dist="19050" dir="2700000" algn="tl" rotWithShape="0">
                      <a:schemeClr val="dk1">
                        <a:alpha val="40000"/>
                      </a:schemeClr>
                    </a:outerShdw>
                  </a:effectLst>
                </a:rPr>
                <a:t>人次，10463.47元</a:t>
              </a:r>
            </a:p>
          </p:txBody>
        </p:sp>
        <p:sp>
          <p:nvSpPr>
            <p:cNvPr id="14" name="线形标注 1 13"/>
            <p:cNvSpPr/>
            <p:nvPr/>
          </p:nvSpPr>
          <p:spPr>
            <a:xfrm>
              <a:off x="13134" y="3936"/>
              <a:ext cx="2941" cy="680"/>
            </a:xfrm>
            <a:prstGeom prst="borderCallout1">
              <a:avLst>
                <a:gd name="adj1" fmla="val 48336"/>
                <a:gd name="adj2" fmla="val 1322"/>
                <a:gd name="adj3" fmla="val -87399"/>
                <a:gd name="adj4" fmla="val -78110"/>
              </a:avLst>
            </a:prstGeom>
            <a:solidFill>
              <a:srgbClr val="FF9899"/>
            </a:solidFill>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bodyPr>
            <a:lstStyle/>
            <a:p>
              <a:pPr algn="ctr"/>
              <a:r>
                <a:rPr lang="zh-CN" altLang="en-US" sz="1400">
                  <a:solidFill>
                    <a:schemeClr val="tx1"/>
                  </a:solidFill>
                  <a:effectLst>
                    <a:outerShdw blurRad="38100" dist="19050" dir="2700000" algn="tl" rotWithShape="0">
                      <a:schemeClr val="dk1">
                        <a:alpha val="40000"/>
                      </a:schemeClr>
                    </a:outerShdw>
                  </a:effectLst>
                  <a:sym typeface="+mn-ea"/>
                </a:rPr>
                <a:t>灵武市资助</a:t>
              </a:r>
              <a:endParaRPr lang="zh-CN" altLang="en-US" sz="1400">
                <a:solidFill>
                  <a:schemeClr val="tx1"/>
                </a:solidFill>
                <a:effectLst>
                  <a:outerShdw blurRad="38100" dist="19050" dir="2700000" algn="tl" rotWithShape="0">
                    <a:schemeClr val="dk1">
                      <a:alpha val="40000"/>
                    </a:schemeClr>
                  </a:outerShdw>
                </a:effectLst>
              </a:endParaRPr>
            </a:p>
            <a:p>
              <a:pPr algn="ctr"/>
              <a:r>
                <a:rPr lang="en-US" altLang="zh-CN" sz="1400">
                  <a:solidFill>
                    <a:schemeClr val="tx1"/>
                  </a:solidFill>
                  <a:effectLst>
                    <a:outerShdw blurRad="38100" dist="19050" dir="2700000" algn="tl" rotWithShape="0">
                      <a:schemeClr val="dk1">
                        <a:alpha val="40000"/>
                      </a:schemeClr>
                    </a:outerShdw>
                  </a:effectLst>
                  <a:sym typeface="+mn-ea"/>
                </a:rPr>
                <a:t>11</a:t>
              </a:r>
              <a:r>
                <a:rPr lang="zh-CN" altLang="en-US" sz="1400">
                  <a:solidFill>
                    <a:schemeClr val="tx1"/>
                  </a:solidFill>
                  <a:effectLst>
                    <a:outerShdw blurRad="38100" dist="19050" dir="2700000" algn="tl" rotWithShape="0">
                      <a:schemeClr val="dk1">
                        <a:alpha val="40000"/>
                      </a:schemeClr>
                    </a:outerShdw>
                  </a:effectLst>
                  <a:sym typeface="+mn-ea"/>
                </a:rPr>
                <a:t>人次，214631.56元</a:t>
              </a:r>
            </a:p>
          </p:txBody>
        </p:sp>
        <p:sp>
          <p:nvSpPr>
            <p:cNvPr id="17" name="线形标注 2 16"/>
            <p:cNvSpPr/>
            <p:nvPr/>
          </p:nvSpPr>
          <p:spPr>
            <a:xfrm>
              <a:off x="13134" y="8645"/>
              <a:ext cx="2941" cy="680"/>
            </a:xfrm>
            <a:prstGeom prst="borderCallout2">
              <a:avLst>
                <a:gd name="adj1" fmla="val 20665"/>
                <a:gd name="adj2" fmla="val -241"/>
                <a:gd name="adj3" fmla="val 10936"/>
                <a:gd name="adj4" fmla="val -31220"/>
                <a:gd name="adj5" fmla="val 75394"/>
                <a:gd name="adj6" fmla="val -65587"/>
              </a:avLst>
            </a:prstGeom>
            <a:solidFill>
              <a:srgbClr val="FEFF99"/>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zh-CN" altLang="en-US" sz="1400">
                  <a:solidFill>
                    <a:schemeClr val="tx1"/>
                  </a:solidFill>
                </a:rPr>
                <a:t>彭阳县资助</a:t>
              </a:r>
            </a:p>
            <a:p>
              <a:pPr algn="ctr"/>
              <a:r>
                <a:rPr lang="en-US" altLang="zh-CN" sz="1400">
                  <a:solidFill>
                    <a:schemeClr val="tx1"/>
                  </a:solidFill>
                </a:rPr>
                <a:t>6</a:t>
              </a:r>
              <a:r>
                <a:rPr lang="zh-CN" altLang="en-US" sz="1400">
                  <a:solidFill>
                    <a:schemeClr val="tx1"/>
                  </a:solidFill>
                </a:rPr>
                <a:t>人次，45037.57元</a:t>
              </a:r>
            </a:p>
          </p:txBody>
        </p:sp>
        <p:sp>
          <p:nvSpPr>
            <p:cNvPr id="18" name="线形标注 1 17"/>
            <p:cNvSpPr/>
            <p:nvPr/>
          </p:nvSpPr>
          <p:spPr>
            <a:xfrm>
              <a:off x="5194" y="2648"/>
              <a:ext cx="2738" cy="680"/>
            </a:xfrm>
            <a:prstGeom prst="borderCallout1">
              <a:avLst>
                <a:gd name="adj1" fmla="val 36374"/>
                <a:gd name="adj2" fmla="val 99586"/>
                <a:gd name="adj3" fmla="val 119355"/>
                <a:gd name="adj4" fmla="val 143257"/>
              </a:avLst>
            </a:prstGeom>
            <a:solidFill>
              <a:srgbClr val="99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a:solidFill>
                    <a:schemeClr val="tx1"/>
                  </a:solidFill>
                  <a:sym typeface="+mn-ea"/>
                </a:rPr>
                <a:t>青铜峡市资助</a:t>
              </a:r>
              <a:endParaRPr lang="zh-CN" altLang="en-US" sz="1400">
                <a:solidFill>
                  <a:schemeClr val="tx1"/>
                </a:solidFill>
              </a:endParaRPr>
            </a:p>
            <a:p>
              <a:pPr algn="ctr"/>
              <a:r>
                <a:rPr lang="en-US" altLang="zh-CN" sz="1400">
                  <a:solidFill>
                    <a:schemeClr val="tx1"/>
                  </a:solidFill>
                  <a:sym typeface="+mn-ea"/>
                </a:rPr>
                <a:t>9</a:t>
              </a:r>
              <a:r>
                <a:rPr lang="zh-CN" altLang="en-US" sz="1400">
                  <a:solidFill>
                    <a:schemeClr val="tx1"/>
                  </a:solidFill>
                  <a:sym typeface="+mn-ea"/>
                </a:rPr>
                <a:t>人次，117001.6元</a:t>
              </a:r>
            </a:p>
          </p:txBody>
        </p:sp>
        <p:sp>
          <p:nvSpPr>
            <p:cNvPr id="19" name="线形标注 2 18"/>
            <p:cNvSpPr/>
            <p:nvPr/>
          </p:nvSpPr>
          <p:spPr>
            <a:xfrm>
              <a:off x="13132" y="1139"/>
              <a:ext cx="2941" cy="680"/>
            </a:xfrm>
            <a:prstGeom prst="borderCallout2">
              <a:avLst>
                <a:gd name="adj1" fmla="val 49512"/>
                <a:gd name="adj2" fmla="val -734"/>
                <a:gd name="adj3" fmla="val 58041"/>
                <a:gd name="adj4" fmla="val 1528"/>
                <a:gd name="adj5" fmla="val -56398"/>
                <a:gd name="adj6" fmla="val -64519"/>
              </a:avLst>
            </a:prstGeom>
            <a:solidFill>
              <a:schemeClr val="accent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zh-CN" altLang="en-US" sz="1400">
                  <a:solidFill>
                    <a:schemeClr val="tx1"/>
                  </a:solidFill>
                </a:rPr>
                <a:t>石嘴山惠农区资助</a:t>
              </a:r>
            </a:p>
            <a:p>
              <a:pPr algn="ctr"/>
              <a:r>
                <a:rPr lang="en-US" altLang="zh-CN" sz="1400">
                  <a:solidFill>
                    <a:schemeClr val="tx1"/>
                  </a:solidFill>
                </a:rPr>
                <a:t>1</a:t>
              </a:r>
              <a:r>
                <a:rPr lang="zh-CN" altLang="en-US" sz="1400">
                  <a:solidFill>
                    <a:schemeClr val="tx1"/>
                  </a:solidFill>
                </a:rPr>
                <a:t>人次，16743.36元</a:t>
              </a:r>
            </a:p>
          </p:txBody>
        </p:sp>
        <p:sp>
          <p:nvSpPr>
            <p:cNvPr id="20" name="线形标注 1 19"/>
            <p:cNvSpPr/>
            <p:nvPr/>
          </p:nvSpPr>
          <p:spPr>
            <a:xfrm>
              <a:off x="13134" y="6762"/>
              <a:ext cx="2941" cy="680"/>
            </a:xfrm>
            <a:prstGeom prst="borderCallout1">
              <a:avLst>
                <a:gd name="adj1" fmla="val 59071"/>
                <a:gd name="adj2" fmla="val -529"/>
                <a:gd name="adj3" fmla="val -90340"/>
                <a:gd name="adj4" fmla="val -102864"/>
              </a:avLst>
            </a:prstGeom>
            <a:solidFill>
              <a:srgbClr val="99FFC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a:solidFill>
                    <a:schemeClr val="tx1"/>
                  </a:solidFill>
                  <a:sym typeface="+mn-ea"/>
                </a:rPr>
                <a:t>同心县资助</a:t>
              </a:r>
              <a:endParaRPr lang="zh-CN" altLang="en-US" sz="1400">
                <a:solidFill>
                  <a:schemeClr val="tx1"/>
                </a:solidFill>
              </a:endParaRPr>
            </a:p>
            <a:p>
              <a:pPr algn="ctr"/>
              <a:r>
                <a:rPr lang="en-US" altLang="zh-CN" sz="1400">
                  <a:solidFill>
                    <a:schemeClr val="tx1"/>
                  </a:solidFill>
                  <a:sym typeface="+mn-ea"/>
                </a:rPr>
                <a:t>12</a:t>
              </a:r>
              <a:r>
                <a:rPr lang="zh-CN" altLang="en-US" sz="1400">
                  <a:solidFill>
                    <a:schemeClr val="tx1"/>
                  </a:solidFill>
                  <a:sym typeface="+mn-ea"/>
                </a:rPr>
                <a:t>人次，104257.78元</a:t>
              </a:r>
            </a:p>
          </p:txBody>
        </p:sp>
        <p:sp>
          <p:nvSpPr>
            <p:cNvPr id="21" name="线形标注 1 20"/>
            <p:cNvSpPr/>
            <p:nvPr/>
          </p:nvSpPr>
          <p:spPr>
            <a:xfrm>
              <a:off x="5194" y="3477"/>
              <a:ext cx="2737" cy="680"/>
            </a:xfrm>
            <a:prstGeom prst="borderCallout1">
              <a:avLst>
                <a:gd name="adj1" fmla="val 36374"/>
                <a:gd name="adj2" fmla="val 99586"/>
                <a:gd name="adj3" fmla="val 52813"/>
                <a:gd name="adj4" fmla="val 155575"/>
              </a:avLst>
            </a:prstGeom>
            <a:solidFill>
              <a:srgbClr val="01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a:solidFill>
                    <a:schemeClr val="tx1"/>
                  </a:solidFill>
                  <a:sym typeface="+mn-ea"/>
                </a:rPr>
                <a:t>利通区资助</a:t>
              </a:r>
              <a:endParaRPr lang="zh-CN" altLang="en-US" sz="1400">
                <a:solidFill>
                  <a:schemeClr val="tx1"/>
                </a:solidFill>
              </a:endParaRPr>
            </a:p>
            <a:p>
              <a:pPr algn="ctr"/>
              <a:r>
                <a:rPr lang="en-US" altLang="zh-CN" sz="1400">
                  <a:solidFill>
                    <a:schemeClr val="tx1"/>
                  </a:solidFill>
                  <a:sym typeface="+mn-ea"/>
                </a:rPr>
                <a:t>5</a:t>
              </a:r>
              <a:r>
                <a:rPr lang="zh-CN" altLang="en-US" sz="1400">
                  <a:solidFill>
                    <a:schemeClr val="tx1"/>
                  </a:solidFill>
                  <a:sym typeface="+mn-ea"/>
                </a:rPr>
                <a:t>人次，46104.18元</a:t>
              </a:r>
            </a:p>
          </p:txBody>
        </p:sp>
        <p:sp>
          <p:nvSpPr>
            <p:cNvPr id="22" name="线形标注 1 21"/>
            <p:cNvSpPr/>
            <p:nvPr/>
          </p:nvSpPr>
          <p:spPr>
            <a:xfrm>
              <a:off x="4757" y="8685"/>
              <a:ext cx="2467" cy="680"/>
            </a:xfrm>
            <a:prstGeom prst="borderCallout1">
              <a:avLst>
                <a:gd name="adj1" fmla="val 49726"/>
                <a:gd name="adj2" fmla="val 98219"/>
                <a:gd name="adj3" fmla="val 34733"/>
                <a:gd name="adj4" fmla="val 157368"/>
              </a:avLst>
            </a:prstGeom>
            <a:solidFill>
              <a:srgbClr val="FFFF0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a:solidFill>
                    <a:schemeClr val="tx1"/>
                  </a:solidFill>
                </a:rPr>
                <a:t>西吉县资助</a:t>
              </a:r>
            </a:p>
            <a:p>
              <a:pPr algn="ctr"/>
              <a:r>
                <a:rPr lang="en-US" altLang="zh-CN" sz="1400">
                  <a:solidFill>
                    <a:schemeClr val="tx1"/>
                  </a:solidFill>
                </a:rPr>
                <a:t>6</a:t>
              </a:r>
              <a:r>
                <a:rPr lang="zh-CN" altLang="en-US" sz="1400">
                  <a:solidFill>
                    <a:schemeClr val="tx1"/>
                  </a:solidFill>
                </a:rPr>
                <a:t>人次，31062.4元</a:t>
              </a:r>
            </a:p>
          </p:txBody>
        </p:sp>
        <p:sp>
          <p:nvSpPr>
            <p:cNvPr id="23" name="线形标注 1 22"/>
            <p:cNvSpPr/>
            <p:nvPr/>
          </p:nvSpPr>
          <p:spPr>
            <a:xfrm>
              <a:off x="4757" y="9640"/>
              <a:ext cx="2467" cy="680"/>
            </a:xfrm>
            <a:prstGeom prst="borderCallout1">
              <a:avLst>
                <a:gd name="adj1" fmla="val 54577"/>
                <a:gd name="adj2" fmla="val 99189"/>
                <a:gd name="adj3" fmla="val 20034"/>
                <a:gd name="adj4" fmla="val 183415"/>
              </a:avLst>
            </a:prstGeom>
            <a:solidFill>
              <a:srgbClr val="FFFDA2"/>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a:solidFill>
                    <a:schemeClr val="tx1"/>
                  </a:solidFill>
                </a:rPr>
                <a:t>隆德县资助</a:t>
              </a:r>
            </a:p>
            <a:p>
              <a:pPr algn="ctr"/>
              <a:r>
                <a:rPr lang="en-US" altLang="zh-CN" sz="1400">
                  <a:solidFill>
                    <a:schemeClr val="tx1"/>
                  </a:solidFill>
                </a:rPr>
                <a:t>6</a:t>
              </a:r>
              <a:r>
                <a:rPr lang="zh-CN" altLang="en-US" sz="1400">
                  <a:solidFill>
                    <a:schemeClr val="tx1"/>
                  </a:solidFill>
                </a:rPr>
                <a:t>人次，31062.4元</a:t>
              </a:r>
            </a:p>
          </p:txBody>
        </p:sp>
        <p:sp>
          <p:nvSpPr>
            <p:cNvPr id="24" name="线形标注 1 23"/>
            <p:cNvSpPr/>
            <p:nvPr/>
          </p:nvSpPr>
          <p:spPr>
            <a:xfrm>
              <a:off x="5193" y="161"/>
              <a:ext cx="2739" cy="680"/>
            </a:xfrm>
            <a:prstGeom prst="borderCallout1">
              <a:avLst>
                <a:gd name="adj1" fmla="val 36374"/>
                <a:gd name="adj2" fmla="val 99586"/>
                <a:gd name="adj3" fmla="val 280163"/>
                <a:gd name="adj4" fmla="val 144256"/>
              </a:avLst>
            </a:prstGeom>
            <a:solidFill>
              <a:srgbClr val="FF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a:solidFill>
                    <a:schemeClr val="tx1"/>
                  </a:solidFill>
                  <a:sym typeface="+mn-ea"/>
                </a:rPr>
                <a:t>西夏区资助</a:t>
              </a:r>
              <a:endParaRPr lang="zh-CN" altLang="en-US" sz="1400">
                <a:solidFill>
                  <a:schemeClr val="tx1"/>
                </a:solidFill>
              </a:endParaRPr>
            </a:p>
            <a:p>
              <a:pPr algn="ctr"/>
              <a:r>
                <a:rPr lang="en-US" altLang="zh-CN" sz="1400">
                  <a:solidFill>
                    <a:schemeClr val="tx1"/>
                  </a:solidFill>
                  <a:sym typeface="+mn-ea"/>
                </a:rPr>
                <a:t>1</a:t>
              </a:r>
              <a:r>
                <a:rPr lang="zh-CN" altLang="en-US" sz="1400">
                  <a:solidFill>
                    <a:schemeClr val="tx1"/>
                  </a:solidFill>
                  <a:sym typeface="+mn-ea"/>
                </a:rPr>
                <a:t>人次，6068.27元</a:t>
              </a:r>
            </a:p>
          </p:txBody>
        </p:sp>
        <p:sp>
          <p:nvSpPr>
            <p:cNvPr id="25" name="线形标注 1 24"/>
            <p:cNvSpPr/>
            <p:nvPr/>
          </p:nvSpPr>
          <p:spPr>
            <a:xfrm>
              <a:off x="13134" y="2994"/>
              <a:ext cx="2941" cy="680"/>
            </a:xfrm>
            <a:prstGeom prst="borderCallout1">
              <a:avLst>
                <a:gd name="adj1" fmla="val 62600"/>
                <a:gd name="adj2" fmla="val 1881"/>
                <a:gd name="adj3" fmla="val -83722"/>
                <a:gd name="adj4" fmla="val -71849"/>
              </a:avLst>
            </a:prstGeom>
            <a:solidFill>
              <a:srgbClr val="FF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a:solidFill>
                    <a:schemeClr val="tx1"/>
                  </a:solidFill>
                  <a:sym typeface="+mn-ea"/>
                </a:rPr>
                <a:t>兴庆区资助</a:t>
              </a:r>
              <a:endParaRPr lang="zh-CN" altLang="en-US" sz="1400">
                <a:solidFill>
                  <a:schemeClr val="tx1"/>
                </a:solidFill>
              </a:endParaRPr>
            </a:p>
            <a:p>
              <a:pPr algn="ctr"/>
              <a:r>
                <a:rPr lang="en-US" altLang="zh-CN" sz="1400">
                  <a:solidFill>
                    <a:schemeClr val="tx1"/>
                  </a:solidFill>
                  <a:sym typeface="+mn-ea"/>
                </a:rPr>
                <a:t>11</a:t>
              </a:r>
              <a:r>
                <a:rPr lang="zh-CN" altLang="en-US" sz="1400">
                  <a:solidFill>
                    <a:schemeClr val="tx1"/>
                  </a:solidFill>
                  <a:sym typeface="+mn-ea"/>
                </a:rPr>
                <a:t>人次，</a:t>
              </a:r>
              <a:r>
                <a:rPr sz="1400">
                  <a:solidFill>
                    <a:schemeClr val="tx1"/>
                  </a:solidFill>
                  <a:sym typeface="+mn-ea"/>
                </a:rPr>
                <a:t>83462.68</a:t>
              </a:r>
              <a:r>
                <a:rPr lang="zh-CN" altLang="en-US" sz="1400">
                  <a:solidFill>
                    <a:schemeClr val="tx1"/>
                  </a:solidFill>
                  <a:sym typeface="+mn-ea"/>
                </a:rPr>
                <a:t>元</a:t>
              </a:r>
            </a:p>
          </p:txBody>
        </p:sp>
        <p:sp>
          <p:nvSpPr>
            <p:cNvPr id="26" name="线形标注 1 25"/>
            <p:cNvSpPr/>
            <p:nvPr/>
          </p:nvSpPr>
          <p:spPr>
            <a:xfrm>
              <a:off x="13155" y="4820"/>
              <a:ext cx="2918" cy="680"/>
            </a:xfrm>
            <a:prstGeom prst="borderCallout1">
              <a:avLst>
                <a:gd name="adj1" fmla="val 44218"/>
                <a:gd name="adj2" fmla="val -29"/>
                <a:gd name="adj3" fmla="val -102546"/>
                <a:gd name="adj4" fmla="val -27016"/>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a:solidFill>
                    <a:schemeClr val="tx1"/>
                  </a:solidFill>
                  <a:sym typeface="+mn-ea"/>
                </a:rPr>
                <a:t>盐池县资助</a:t>
              </a:r>
              <a:endParaRPr lang="zh-CN" altLang="en-US" sz="1400">
                <a:solidFill>
                  <a:schemeClr val="tx1"/>
                </a:solidFill>
              </a:endParaRPr>
            </a:p>
            <a:p>
              <a:pPr algn="ctr"/>
              <a:r>
                <a:rPr lang="en-US" altLang="zh-CN" sz="1400">
                  <a:solidFill>
                    <a:schemeClr val="tx1"/>
                  </a:solidFill>
                  <a:sym typeface="+mn-ea"/>
                </a:rPr>
                <a:t>26</a:t>
              </a:r>
              <a:r>
                <a:rPr lang="zh-CN" altLang="en-US" sz="1400">
                  <a:solidFill>
                    <a:schemeClr val="tx1"/>
                  </a:solidFill>
                  <a:sym typeface="+mn-ea"/>
                </a:rPr>
                <a:t>人次，337353.9元</a:t>
              </a:r>
            </a:p>
          </p:txBody>
        </p:sp>
        <p:sp>
          <p:nvSpPr>
            <p:cNvPr id="27" name="线形标注 1 26"/>
            <p:cNvSpPr/>
            <p:nvPr/>
          </p:nvSpPr>
          <p:spPr>
            <a:xfrm>
              <a:off x="5194" y="1819"/>
              <a:ext cx="2738" cy="680"/>
            </a:xfrm>
            <a:prstGeom prst="borderCallout1">
              <a:avLst>
                <a:gd name="adj1" fmla="val 36374"/>
                <a:gd name="adj2" fmla="val 99586"/>
                <a:gd name="adj3" fmla="val 150223"/>
                <a:gd name="adj4" fmla="val 144491"/>
              </a:avLst>
            </a:prstGeom>
            <a:solidFill>
              <a:srgbClr val="FD9A3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a:solidFill>
                    <a:schemeClr val="tx1"/>
                  </a:solidFill>
                  <a:sym typeface="+mn-ea"/>
                </a:rPr>
                <a:t>永宁县资助</a:t>
              </a:r>
              <a:endParaRPr lang="zh-CN" altLang="en-US" sz="1400">
                <a:solidFill>
                  <a:schemeClr val="tx1"/>
                </a:solidFill>
              </a:endParaRPr>
            </a:p>
            <a:p>
              <a:pPr algn="ctr"/>
              <a:r>
                <a:rPr lang="en-US" altLang="zh-CN" sz="1400">
                  <a:solidFill>
                    <a:schemeClr val="tx1"/>
                  </a:solidFill>
                  <a:sym typeface="+mn-ea"/>
                </a:rPr>
                <a:t>11</a:t>
              </a:r>
              <a:r>
                <a:rPr lang="zh-CN" altLang="en-US" sz="1400">
                  <a:solidFill>
                    <a:schemeClr val="tx1"/>
                  </a:solidFill>
                  <a:sym typeface="+mn-ea"/>
                </a:rPr>
                <a:t>人次，175311.2元</a:t>
              </a:r>
            </a:p>
          </p:txBody>
        </p:sp>
        <p:sp>
          <p:nvSpPr>
            <p:cNvPr id="28" name="线形标注 1 27"/>
            <p:cNvSpPr/>
            <p:nvPr/>
          </p:nvSpPr>
          <p:spPr>
            <a:xfrm>
              <a:off x="4757" y="6774"/>
              <a:ext cx="2467" cy="680"/>
            </a:xfrm>
            <a:prstGeom prst="borderCallout1">
              <a:avLst>
                <a:gd name="adj1" fmla="val 54577"/>
                <a:gd name="adj2" fmla="val 99189"/>
                <a:gd name="adj3" fmla="val -248517"/>
                <a:gd name="adj4" fmla="val 157368"/>
              </a:avLst>
            </a:prstGeom>
            <a:solidFill>
              <a:srgbClr val="CBFE33"/>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a:solidFill>
                    <a:schemeClr val="tx1"/>
                  </a:solidFill>
                </a:rPr>
                <a:t>中宁县资助</a:t>
              </a:r>
            </a:p>
            <a:p>
              <a:pPr algn="ctr"/>
              <a:r>
                <a:rPr lang="en-US" altLang="zh-CN" sz="1400">
                  <a:solidFill>
                    <a:schemeClr val="tx1"/>
                  </a:solidFill>
                </a:rPr>
                <a:t>17</a:t>
              </a:r>
              <a:r>
                <a:rPr lang="zh-CN" altLang="en-US" sz="1400">
                  <a:solidFill>
                    <a:schemeClr val="tx1"/>
                  </a:solidFill>
                </a:rPr>
                <a:t>人次，271089元</a:t>
              </a:r>
            </a:p>
          </p:txBody>
        </p:sp>
        <p:sp>
          <p:nvSpPr>
            <p:cNvPr id="29" name="线形标注 1 28"/>
            <p:cNvSpPr/>
            <p:nvPr/>
          </p:nvSpPr>
          <p:spPr>
            <a:xfrm>
              <a:off x="4757" y="5820"/>
              <a:ext cx="2467" cy="680"/>
            </a:xfrm>
            <a:prstGeom prst="borderCallout1">
              <a:avLst>
                <a:gd name="adj1" fmla="val 57076"/>
                <a:gd name="adj2" fmla="val 100159"/>
                <a:gd name="adj3" fmla="val -93442"/>
                <a:gd name="adj4" fmla="val 124883"/>
              </a:avLst>
            </a:prstGeom>
            <a:solidFill>
              <a:srgbClr val="66FF33"/>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a:solidFill>
                    <a:schemeClr val="tx1"/>
                  </a:solidFill>
                </a:rPr>
                <a:t>中卫市沙坡头县资助</a:t>
              </a:r>
            </a:p>
            <a:p>
              <a:pPr algn="ctr"/>
              <a:r>
                <a:rPr lang="en-US" altLang="zh-CN" sz="1400">
                  <a:solidFill>
                    <a:schemeClr val="tx1"/>
                  </a:solidFill>
                </a:rPr>
                <a:t>5</a:t>
              </a:r>
              <a:r>
                <a:rPr lang="zh-CN" altLang="en-US" sz="1400">
                  <a:solidFill>
                    <a:schemeClr val="tx1"/>
                  </a:solidFill>
                </a:rPr>
                <a:t>人次，49321.89元</a:t>
              </a:r>
            </a:p>
          </p:txBody>
        </p:sp>
        <p:sp>
          <p:nvSpPr>
            <p:cNvPr id="31" name="线形标注 2 30"/>
            <p:cNvSpPr/>
            <p:nvPr/>
          </p:nvSpPr>
          <p:spPr>
            <a:xfrm>
              <a:off x="3077" y="4607"/>
              <a:ext cx="2746" cy="894"/>
            </a:xfrm>
            <a:prstGeom prst="borderCallout2">
              <a:avLst>
                <a:gd name="adj1" fmla="val 22636"/>
                <a:gd name="adj2" fmla="val 264"/>
                <a:gd name="adj3" fmla="val 13523"/>
                <a:gd name="adj4" fmla="val 999"/>
                <a:gd name="adj5" fmla="val 91134"/>
                <a:gd name="adj6" fmla="val 176"/>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zh-CN" altLang="en-US" sz="1400">
                  <a:solidFill>
                    <a:schemeClr val="tx1"/>
                  </a:solidFill>
                  <a:effectLst>
                    <a:outerShdw blurRad="38100" dist="19050" dir="2700000" algn="tl" rotWithShape="0">
                      <a:schemeClr val="dk1">
                        <a:alpha val="40000"/>
                      </a:schemeClr>
                    </a:outerShdw>
                  </a:effectLst>
                </a:rPr>
                <a:t>上海地区资助</a:t>
              </a:r>
            </a:p>
            <a:p>
              <a:pPr algn="ctr"/>
              <a:r>
                <a:rPr lang="en-US" altLang="zh-CN" sz="1400">
                  <a:solidFill>
                    <a:schemeClr val="tx1"/>
                  </a:solidFill>
                  <a:effectLst>
                    <a:outerShdw blurRad="38100" dist="19050" dir="2700000" algn="tl" rotWithShape="0">
                      <a:schemeClr val="dk1">
                        <a:alpha val="40000"/>
                      </a:schemeClr>
                    </a:outerShdw>
                  </a:effectLst>
                </a:rPr>
                <a:t>22</a:t>
              </a:r>
              <a:r>
                <a:rPr lang="zh-CN" altLang="en-US" sz="1400">
                  <a:solidFill>
                    <a:schemeClr val="tx1"/>
                  </a:solidFill>
                  <a:effectLst>
                    <a:outerShdw blurRad="38100" dist="19050" dir="2700000" algn="tl" rotWithShape="0">
                      <a:schemeClr val="dk1">
                        <a:alpha val="40000"/>
                      </a:schemeClr>
                    </a:outerShdw>
                  </a:effectLst>
                </a:rPr>
                <a:t>人次，220000元</a:t>
              </a: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TABLE_BEAUTIFY" val="smartTable{f1bdb2e5-90da-478f-a406-f7e0490f171d}"/>
</p:tagLst>
</file>

<file path=ppt/tags/tag63.xml><?xml version="1.0" encoding="utf-8"?>
<p:tagLst xmlns:a="http://schemas.openxmlformats.org/drawingml/2006/main" xmlns:r="http://schemas.openxmlformats.org/officeDocument/2006/relationships" xmlns:p="http://schemas.openxmlformats.org/presentationml/2006/main">
  <p:tag name="KSO_WM_UNIT_TABLE_BEAUTIFY" val="smartTable{b5769fc0-0c5d-4c52-bf1b-8a2fc4f7a0a3}"/>
</p:tagLst>
</file>

<file path=ppt/tags/tag64.xml><?xml version="1.0" encoding="utf-8"?>
<p:tagLst xmlns:a="http://schemas.openxmlformats.org/drawingml/2006/main" xmlns:r="http://schemas.openxmlformats.org/officeDocument/2006/relationships" xmlns:p="http://schemas.openxmlformats.org/presentationml/2006/main">
  <p:tag name="KSO_WM_UNIT_TABLE_BEAUTIFY" val="smartTable{79d35736-e3c3-46c2-93dd-ec67a7443fe3}"/>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207</TotalTime>
  <Words>4977</Words>
  <Application>Microsoft Office PowerPoint</Application>
  <PresentationFormat>自定义</PresentationFormat>
  <Paragraphs>462</Paragraphs>
  <Slides>21</Slides>
  <Notes>1</Notes>
  <HiddenSlides>0</HiddenSlides>
  <MMClips>0</MMClips>
  <ScaleCrop>false</ScaleCrop>
  <HeadingPairs>
    <vt:vector size="4" baseType="variant">
      <vt:variant>
        <vt:lpstr>主题</vt:lpstr>
      </vt:variant>
      <vt:variant>
        <vt:i4>2</vt:i4>
      </vt:variant>
      <vt:variant>
        <vt:lpstr>幻灯片标题</vt:lpstr>
      </vt:variant>
      <vt:variant>
        <vt:i4>21</vt:i4>
      </vt:variant>
    </vt:vector>
  </HeadingPairs>
  <TitlesOfParts>
    <vt:vector size="23" baseType="lpstr">
      <vt:lpstr>Office 主题</vt:lpstr>
      <vt:lpstr>自定义设计方案</vt:lpstr>
      <vt:lpstr>基金会2021年工作总结 2022年工作计划</vt:lpstr>
      <vt:lpstr>2021年工作总结</vt:lpstr>
      <vt:lpstr>2021年工作开展情况</vt:lpstr>
      <vt:lpstr>工作开展情况</vt:lpstr>
      <vt:lpstr>PowerPoint 演示文稿</vt:lpstr>
      <vt:lpstr>PowerPoint 演示文稿</vt:lpstr>
      <vt:lpstr>                                  资助的198名患者分布图</vt:lpstr>
      <vt:lpstr>PowerPoint 演示文稿</vt:lpstr>
      <vt:lpstr>PowerPoint 演示文稿</vt:lpstr>
      <vt:lpstr> 其他方面工作 </vt:lpstr>
      <vt:lpstr>其他方面工作</vt:lpstr>
      <vt:lpstr>民政厅委托宁夏天华会计事务所对我基金会“2016年1月-2020年9月”业务活动开展情况进行了专项审计,提出了７个方面的问题（见宁天华审报[2021]9049号），我会进行了认真查找和整改</vt:lpstr>
      <vt:lpstr>2021年全区社会组织评估</vt:lpstr>
      <vt:lpstr>存在问题</vt:lpstr>
      <vt:lpstr>善资募集困难</vt:lpstr>
      <vt:lpstr>全区社会组织评估专家指出六项意见</vt:lpstr>
      <vt:lpstr>PowerPoint 演示文稿</vt:lpstr>
      <vt:lpstr>PowerPoint 演示文稿</vt:lpstr>
      <vt:lpstr>2022年工作计划</vt:lpstr>
      <vt:lpstr>2022年工作计划</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2021年基金会等级评估汇报</dc:title>
  <dc:creator>Administrator</dc:creator>
  <cp:lastModifiedBy>AutoBVT</cp:lastModifiedBy>
  <cp:revision>379</cp:revision>
  <dcterms:created xsi:type="dcterms:W3CDTF">2021-09-18T02:26:00Z</dcterms:created>
  <dcterms:modified xsi:type="dcterms:W3CDTF">2022-02-14T05:26:45Z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2052-11.1.0.9513</vt:lpwstr>
  </property>
  <property fmtid="{D5CDD505-2E9C-101B-9397-08002B2CF9AE}" pid="3" name="ICV">
    <vt:lpwstr>DC06A810A4664BF9AA74EF830A3513FA</vt:lpwstr>
  </property>
</Properties>
</file>